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12192000" cy="6858000"/>
  <p:embeddedFontLst>
    <p:embeddedFont>
      <p:font typeface="Noto Sans Symbols"/>
      <p:regular r:id="rId62"/>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64" roundtripDataSignature="AMtx7miVhADKCHKQc2xQq9LwBwDjgmNZ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95CC22-723A-41AC-A8D0-BEAC12430E65}">
  <a:tblStyle styleId="{8595CC22-723A-41AC-A8D0-BEAC12430E65}" styleName="Table_0">
    <a:wholeTbl>
      <a:tcTxStyle b="off" i="off">
        <a:font>
          <a:latin typeface="Trebuchet MS"/>
          <a:ea typeface="Trebuchet MS"/>
          <a:cs typeface="Trebuchet M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NotoSansSymbols-regular.fntdata"/><Relationship Id="rId61" Type="http://schemas.openxmlformats.org/officeDocument/2006/relationships/slide" Target="slides/slide55.xml"/><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NotoSansSymbols-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5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6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6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69"/>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9"/>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6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7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70"/>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70"/>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7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7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7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7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4" name="Google Shape;104;p7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71"/>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1"/>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7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7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7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7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7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7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7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7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19" name="Google Shape;119;p7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73"/>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7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7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7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7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7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4"/>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7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75"/>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5"/>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7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6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7" name="Shape 37"/>
        <p:cNvGrpSpPr/>
        <p:nvPr/>
      </p:nvGrpSpPr>
      <p:grpSpPr>
        <a:xfrm>
          <a:off x="0" y="0"/>
          <a:ext cx="0" cy="0"/>
          <a:chOff x="0" y="0"/>
          <a:chExt cx="0" cy="0"/>
        </a:xfrm>
      </p:grpSpPr>
      <p:grpSp>
        <p:nvGrpSpPr>
          <p:cNvPr id="38" name="Google Shape;38;p63"/>
          <p:cNvGrpSpPr/>
          <p:nvPr/>
        </p:nvGrpSpPr>
        <p:grpSpPr>
          <a:xfrm>
            <a:off x="0" y="-8467"/>
            <a:ext cx="12192000" cy="6866467"/>
            <a:chOff x="0" y="-8467"/>
            <a:chExt cx="12192000" cy="6866467"/>
          </a:xfrm>
        </p:grpSpPr>
        <p:cxnSp>
          <p:nvCxnSpPr>
            <p:cNvPr id="39" name="Google Shape;39;p6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40" name="Google Shape;40;p6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1" name="Google Shape;41;p6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42" name="Google Shape;42;p6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3" name="Google Shape;43;p6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45" name="Google Shape;45;p6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46" name="Google Shape;46;p6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7" name="Google Shape;47;p6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6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51" name="Google Shape;51;p6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6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7" name="Google Shape;57;p6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3" name="Google Shape;63;p6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6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0" name="Google Shape;70;p6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1" name="Google Shape;71;p6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2" name="Google Shape;72;p6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3" name="Google Shape;73;p6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6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6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6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8"/>
          <p:cNvSpPr/>
          <p:nvPr>
            <p:ph idx="2" type="pic"/>
          </p:nvPr>
        </p:nvSpPr>
        <p:spPr>
          <a:xfrm>
            <a:off x="677334" y="609600"/>
            <a:ext cx="8596668" cy="3845718"/>
          </a:xfrm>
          <a:prstGeom prst="rect">
            <a:avLst/>
          </a:prstGeom>
          <a:noFill/>
          <a:ln>
            <a:noFill/>
          </a:ln>
        </p:spPr>
      </p:sp>
      <p:sp>
        <p:nvSpPr>
          <p:cNvPr id="86" name="Google Shape;86;p6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6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59"/>
          <p:cNvGrpSpPr/>
          <p:nvPr/>
        </p:nvGrpSpPr>
        <p:grpSpPr>
          <a:xfrm>
            <a:off x="0" y="-8467"/>
            <a:ext cx="12192000" cy="6866467"/>
            <a:chOff x="0" y="-8467"/>
            <a:chExt cx="12192000" cy="6866467"/>
          </a:xfrm>
        </p:grpSpPr>
        <p:cxnSp>
          <p:nvCxnSpPr>
            <p:cNvPr id="7" name="Google Shape;7;p5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5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5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5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5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5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5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5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5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59"/>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5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5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5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5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5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mailto:petertripp@Hotmail.com" TargetMode="External"/><Relationship Id="rId4" Type="http://schemas.openxmlformats.org/officeDocument/2006/relationships/hyperlink" Target="mailto:riskmanagement@greaterkingstonhockey.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ola.org/en/legislative-business/bills/parliament-41/session-2/bill-19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mailto:petertripp@Hotmail.com" TargetMode="External"/><Relationship Id="rId4" Type="http://schemas.openxmlformats.org/officeDocument/2006/relationships/hyperlink" Target="mailto:riskmanagement@greaterkingstonhockey.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hyperlink" Target="https://greaterkingstonhockey.com/"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title"/>
          </p:nvPr>
        </p:nvSpPr>
        <p:spPr>
          <a:xfrm>
            <a:off x="909425" y="1187750"/>
            <a:ext cx="8370900" cy="22293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rgbClr val="1DB836"/>
              </a:buClr>
              <a:buSzPts val="4800"/>
              <a:buFont typeface="Arial"/>
              <a:buNone/>
            </a:pPr>
            <a:r>
              <a:rPr lang="en-US" sz="4800">
                <a:solidFill>
                  <a:srgbClr val="1DB836"/>
                </a:solidFill>
                <a:latin typeface="Arial"/>
                <a:ea typeface="Arial"/>
                <a:cs typeface="Arial"/>
                <a:sym typeface="Arial"/>
              </a:rPr>
              <a:t>Concussion Policy</a:t>
            </a:r>
            <a:br>
              <a:rPr lang="en-US" sz="4800">
                <a:solidFill>
                  <a:srgbClr val="1DB836"/>
                </a:solidFill>
                <a:latin typeface="Arial"/>
                <a:ea typeface="Arial"/>
                <a:cs typeface="Arial"/>
                <a:sym typeface="Arial"/>
              </a:rPr>
            </a:br>
            <a:r>
              <a:rPr lang="en-US" sz="4800">
                <a:solidFill>
                  <a:srgbClr val="1DB836"/>
                </a:solidFill>
                <a:latin typeface="Arial"/>
                <a:ea typeface="Arial"/>
                <a:cs typeface="Arial"/>
                <a:sym typeface="Arial"/>
              </a:rPr>
              <a:t>GKHA 2023</a:t>
            </a:r>
            <a:endParaRPr sz="4800">
              <a:solidFill>
                <a:srgbClr val="1DB836"/>
              </a:solidFill>
              <a:latin typeface="Arial"/>
              <a:ea typeface="Arial"/>
              <a:cs typeface="Arial"/>
              <a:sym typeface="Arial"/>
            </a:endParaRPr>
          </a:p>
          <a:p>
            <a:pPr indent="0" lvl="0" marL="12700" rtl="0" algn="ctr">
              <a:lnSpc>
                <a:spcPct val="100000"/>
              </a:lnSpc>
              <a:spcBef>
                <a:spcPts val="0"/>
              </a:spcBef>
              <a:spcAft>
                <a:spcPts val="0"/>
              </a:spcAft>
              <a:buClr>
                <a:srgbClr val="1DB836"/>
              </a:buClr>
              <a:buSzPts val="4800"/>
              <a:buFont typeface="Arial"/>
              <a:buNone/>
            </a:pPr>
            <a:r>
              <a:rPr lang="en-US" sz="4800">
                <a:solidFill>
                  <a:srgbClr val="1DB836"/>
                </a:solidFill>
                <a:latin typeface="Arial"/>
                <a:ea typeface="Arial"/>
                <a:cs typeface="Arial"/>
                <a:sym typeface="Arial"/>
              </a:rPr>
              <a:t>“Draft”</a:t>
            </a:r>
            <a:endParaRPr sz="4800">
              <a:solidFill>
                <a:srgbClr val="1DB836"/>
              </a:solidFill>
              <a:latin typeface="Arial"/>
              <a:ea typeface="Arial"/>
              <a:cs typeface="Arial"/>
              <a:sym typeface="Arial"/>
            </a:endParaRPr>
          </a:p>
        </p:txBody>
      </p:sp>
      <p:pic>
        <p:nvPicPr>
          <p:cNvPr descr="Main Logo" id="144" name="Google Shape;144;p1"/>
          <p:cNvPicPr preferRelativeResize="0"/>
          <p:nvPr/>
        </p:nvPicPr>
        <p:blipFill rotWithShape="1">
          <a:blip r:embed="rId3">
            <a:alphaModFix/>
          </a:blip>
          <a:srcRect b="0" l="0" r="0" t="0"/>
          <a:stretch/>
        </p:blipFill>
        <p:spPr>
          <a:xfrm>
            <a:off x="3680565" y="4114800"/>
            <a:ext cx="26860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0"/>
          <p:cNvPicPr preferRelativeResize="0"/>
          <p:nvPr/>
        </p:nvPicPr>
        <p:blipFill rotWithShape="1">
          <a:blip r:embed="rId3">
            <a:alphaModFix/>
          </a:blip>
          <a:srcRect b="0" l="0" r="0" t="0"/>
          <a:stretch/>
        </p:blipFill>
        <p:spPr>
          <a:xfrm>
            <a:off x="10494535" y="4812110"/>
            <a:ext cx="1231393" cy="1124454"/>
          </a:xfrm>
          <a:prstGeom prst="rect">
            <a:avLst/>
          </a:prstGeom>
          <a:noFill/>
          <a:ln>
            <a:noFill/>
          </a:ln>
        </p:spPr>
      </p:pic>
      <p:sp>
        <p:nvSpPr>
          <p:cNvPr id="205" name="Google Shape;205;p10"/>
          <p:cNvSpPr txBox="1"/>
          <p:nvPr/>
        </p:nvSpPr>
        <p:spPr>
          <a:xfrm>
            <a:off x="414793" y="1203452"/>
            <a:ext cx="4188460" cy="3177540"/>
          </a:xfrm>
          <a:prstGeom prst="rect">
            <a:avLst/>
          </a:prstGeom>
          <a:noFill/>
          <a:ln>
            <a:noFill/>
          </a:ln>
        </p:spPr>
        <p:txBody>
          <a:bodyPr anchorCtr="0" anchor="t" bIns="0" lIns="0" spcFirstLastPara="1" rIns="0" wrap="square" tIns="155575">
            <a:spAutoFit/>
          </a:bodyPr>
          <a:lstStyle/>
          <a:p>
            <a:pPr indent="0" lvl="0" marL="12700" marR="0" rtl="0" algn="l">
              <a:lnSpc>
                <a:spcPct val="100000"/>
              </a:lnSpc>
              <a:spcBef>
                <a:spcPts val="0"/>
              </a:spcBef>
              <a:spcAft>
                <a:spcPts val="0"/>
              </a:spcAft>
              <a:buNone/>
            </a:pPr>
            <a:r>
              <a:rPr b="1" lang="en-US" sz="2400" u="sng">
                <a:solidFill>
                  <a:schemeClr val="dk1"/>
                </a:solidFill>
                <a:latin typeface="Calibri"/>
                <a:ea typeface="Calibri"/>
                <a:cs typeface="Calibri"/>
                <a:sym typeface="Calibri"/>
              </a:rPr>
              <a:t>Cognitive</a:t>
            </a:r>
            <a:r>
              <a:rPr b="1" lang="en-US" sz="2400">
                <a:solidFill>
                  <a:schemeClr val="dk1"/>
                </a:solidFill>
                <a:latin typeface="Calibri"/>
                <a:ea typeface="Calibri"/>
                <a:cs typeface="Calibri"/>
                <a:sym typeface="Calibri"/>
              </a:rPr>
              <a:t> Concussion Symptoms:</a:t>
            </a:r>
            <a:endParaRPr sz="2400">
              <a:solidFill>
                <a:schemeClr val="dk1"/>
              </a:solidFill>
              <a:latin typeface="Calibri"/>
              <a:ea typeface="Calibri"/>
              <a:cs typeface="Calibri"/>
              <a:sym typeface="Calibri"/>
            </a:endParaRPr>
          </a:p>
          <a:p>
            <a:pPr indent="-343535" lvl="0" marL="812800" marR="0" rtl="0" algn="l">
              <a:lnSpc>
                <a:spcPct val="100000"/>
              </a:lnSpc>
              <a:spcBef>
                <a:spcPts val="113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Feeling mentally foggy</a:t>
            </a:r>
            <a:endParaRPr sz="2400">
              <a:solidFill>
                <a:schemeClr val="dk1"/>
              </a:solidFill>
              <a:latin typeface="Calibri"/>
              <a:ea typeface="Calibri"/>
              <a:cs typeface="Calibri"/>
              <a:sym typeface="Calibri"/>
            </a:endParaRPr>
          </a:p>
          <a:p>
            <a:pPr indent="-343535" lvl="0" marL="812800" marR="0" rtl="0" algn="l">
              <a:lnSpc>
                <a:spcPct val="100000"/>
              </a:lnSpc>
              <a:spcBef>
                <a:spcPts val="625"/>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Feeling slowed down</a:t>
            </a:r>
            <a:endParaRPr sz="2400">
              <a:solidFill>
                <a:schemeClr val="dk1"/>
              </a:solidFill>
              <a:latin typeface="Calibri"/>
              <a:ea typeface="Calibri"/>
              <a:cs typeface="Calibri"/>
              <a:sym typeface="Calibri"/>
            </a:endParaRPr>
          </a:p>
          <a:p>
            <a:pPr indent="-343535" lvl="0" marL="812800" marR="0" rtl="0" algn="l">
              <a:lnSpc>
                <a:spcPct val="100000"/>
              </a:lnSpc>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Difficulty concentrating</a:t>
            </a:r>
            <a:endParaRPr sz="2400">
              <a:solidFill>
                <a:schemeClr val="dk1"/>
              </a:solidFill>
              <a:latin typeface="Calibri"/>
              <a:ea typeface="Calibri"/>
              <a:cs typeface="Calibri"/>
              <a:sym typeface="Calibri"/>
            </a:endParaRPr>
          </a:p>
          <a:p>
            <a:pPr indent="-343535" lvl="0" marL="812800" marR="0" rtl="0" algn="l">
              <a:lnSpc>
                <a:spcPct val="100000"/>
              </a:lnSpc>
              <a:spcBef>
                <a:spcPts val="62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Difficulty remembering</a:t>
            </a:r>
            <a:endParaRPr sz="24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Example of signs:</a:t>
            </a:r>
            <a:endParaRPr sz="2400">
              <a:solidFill>
                <a:schemeClr val="dk1"/>
              </a:solidFill>
              <a:latin typeface="Calibri"/>
              <a:ea typeface="Calibri"/>
              <a:cs typeface="Calibri"/>
              <a:sym typeface="Calibri"/>
            </a:endParaRPr>
          </a:p>
        </p:txBody>
      </p:sp>
      <p:sp>
        <p:nvSpPr>
          <p:cNvPr id="206" name="Google Shape;206;p10"/>
          <p:cNvSpPr txBox="1"/>
          <p:nvPr/>
        </p:nvSpPr>
        <p:spPr>
          <a:xfrm>
            <a:off x="414793" y="4358132"/>
            <a:ext cx="4529455" cy="1125855"/>
          </a:xfrm>
          <a:prstGeom prst="rect">
            <a:avLst/>
          </a:prstGeom>
          <a:noFill/>
          <a:ln>
            <a:noFill/>
          </a:ln>
        </p:spPr>
        <p:txBody>
          <a:bodyPr anchorCtr="0" anchor="t" bIns="0" lIns="0" spcFirstLastPara="1" rIns="0" wrap="square" tIns="12700">
            <a:spAutoFit/>
          </a:bodyPr>
          <a:lstStyle/>
          <a:p>
            <a:pPr indent="-342900" lvl="0" marL="355600" marR="0" rtl="0" algn="l">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Disoriented or confused</a:t>
            </a:r>
            <a:endParaRPr sz="240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Difficulty responding to questions</a:t>
            </a:r>
            <a:endParaRPr sz="2400">
              <a:solidFill>
                <a:schemeClr val="dk1"/>
              </a:solidFill>
              <a:latin typeface="Calibri"/>
              <a:ea typeface="Calibri"/>
              <a:cs typeface="Calibri"/>
              <a:sym typeface="Calibri"/>
            </a:endParaRPr>
          </a:p>
          <a:p>
            <a:pPr indent="-342900" lvl="0" marL="355600" marR="0" rtl="0" algn="l">
              <a:lnSpc>
                <a:spcPct val="100000"/>
              </a:lnSpc>
              <a:spcBef>
                <a:spcPts val="2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Blank or vacant look</a:t>
            </a:r>
            <a:endParaRPr sz="2400">
              <a:solidFill>
                <a:schemeClr val="dk1"/>
              </a:solidFill>
              <a:latin typeface="Calibri"/>
              <a:ea typeface="Calibri"/>
              <a:cs typeface="Calibri"/>
              <a:sym typeface="Calibri"/>
            </a:endParaRPr>
          </a:p>
        </p:txBody>
      </p:sp>
      <p:sp>
        <p:nvSpPr>
          <p:cNvPr id="207" name="Google Shape;207;p10"/>
          <p:cNvSpPr txBox="1"/>
          <p:nvPr/>
        </p:nvSpPr>
        <p:spPr>
          <a:xfrm>
            <a:off x="8139624" y="4976876"/>
            <a:ext cx="2434590"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8BB10"/>
                </a:solidFill>
                <a:latin typeface="Verdana"/>
                <a:ea typeface="Verdana"/>
                <a:cs typeface="Verdana"/>
                <a:sym typeface="Verdana"/>
              </a:rPr>
              <a:t>Cognitive</a:t>
            </a:r>
            <a:endParaRPr sz="3600">
              <a:solidFill>
                <a:schemeClr val="dk1"/>
              </a:solidFill>
              <a:latin typeface="Verdana"/>
              <a:ea typeface="Verdana"/>
              <a:cs typeface="Verdana"/>
              <a:sym typeface="Verdana"/>
            </a:endParaRPr>
          </a:p>
        </p:txBody>
      </p:sp>
      <p:sp>
        <p:nvSpPr>
          <p:cNvPr id="208" name="Google Shape;208;p10"/>
          <p:cNvSpPr txBox="1"/>
          <p:nvPr>
            <p:ph type="title"/>
          </p:nvPr>
        </p:nvSpPr>
        <p:spPr>
          <a:xfrm>
            <a:off x="170212" y="278891"/>
            <a:ext cx="93547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Concussion signs and symptoms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11"/>
          <p:cNvGrpSpPr/>
          <p:nvPr/>
        </p:nvGrpSpPr>
        <p:grpSpPr>
          <a:xfrm>
            <a:off x="9181880" y="4445726"/>
            <a:ext cx="2787969" cy="1431274"/>
            <a:chOff x="9181880" y="4445726"/>
            <a:chExt cx="2787969" cy="1431274"/>
          </a:xfrm>
        </p:grpSpPr>
        <p:pic>
          <p:nvPicPr>
            <p:cNvPr id="214" name="Google Shape;214;p11"/>
            <p:cNvPicPr preferRelativeResize="0"/>
            <p:nvPr/>
          </p:nvPicPr>
          <p:blipFill rotWithShape="1">
            <a:blip r:embed="rId3">
              <a:alphaModFix/>
            </a:blip>
            <a:srcRect b="0" l="0" r="0" t="0"/>
            <a:stretch/>
          </p:blipFill>
          <p:spPr>
            <a:xfrm>
              <a:off x="9181880" y="4445726"/>
              <a:ext cx="2655530" cy="1431274"/>
            </a:xfrm>
            <a:prstGeom prst="rect">
              <a:avLst/>
            </a:prstGeom>
            <a:noFill/>
            <a:ln>
              <a:noFill/>
            </a:ln>
          </p:spPr>
        </p:pic>
        <p:sp>
          <p:nvSpPr>
            <p:cNvPr id="215" name="Google Shape;215;p11"/>
            <p:cNvSpPr/>
            <p:nvPr/>
          </p:nvSpPr>
          <p:spPr>
            <a:xfrm>
              <a:off x="10903049" y="4630391"/>
              <a:ext cx="1066800" cy="369570"/>
            </a:xfrm>
            <a:custGeom>
              <a:rect b="b" l="l" r="r" t="t"/>
              <a:pathLst>
                <a:path extrusionOk="0" h="369570" w="1066800">
                  <a:moveTo>
                    <a:pt x="1066800" y="0"/>
                  </a:moveTo>
                  <a:lnTo>
                    <a:pt x="0" y="0"/>
                  </a:lnTo>
                  <a:lnTo>
                    <a:pt x="0" y="369331"/>
                  </a:lnTo>
                  <a:lnTo>
                    <a:pt x="1066800" y="369331"/>
                  </a:lnTo>
                  <a:lnTo>
                    <a:pt x="1066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sp>
        <p:nvSpPr>
          <p:cNvPr id="216" name="Google Shape;216;p11"/>
          <p:cNvSpPr txBox="1"/>
          <p:nvPr/>
        </p:nvSpPr>
        <p:spPr>
          <a:xfrm>
            <a:off x="437354" y="1203452"/>
            <a:ext cx="6156325" cy="3698240"/>
          </a:xfrm>
          <a:prstGeom prst="rect">
            <a:avLst/>
          </a:prstGeom>
          <a:noFill/>
          <a:ln>
            <a:noFill/>
          </a:ln>
        </p:spPr>
        <p:txBody>
          <a:bodyPr anchorCtr="0" anchor="t" bIns="0" lIns="0" spcFirstLastPara="1" rIns="0" wrap="square" tIns="155575">
            <a:spAutoFit/>
          </a:bodyPr>
          <a:lstStyle/>
          <a:p>
            <a:pPr indent="0" lvl="0" marL="12700" marR="0" rtl="0" algn="l">
              <a:lnSpc>
                <a:spcPct val="100000"/>
              </a:lnSpc>
              <a:spcBef>
                <a:spcPts val="0"/>
              </a:spcBef>
              <a:spcAft>
                <a:spcPts val="0"/>
              </a:spcAft>
              <a:buNone/>
            </a:pPr>
            <a:r>
              <a:rPr b="1" lang="en-US" sz="2400" u="sng">
                <a:solidFill>
                  <a:schemeClr val="dk1"/>
                </a:solidFill>
                <a:latin typeface="Calibri"/>
                <a:ea typeface="Calibri"/>
                <a:cs typeface="Calibri"/>
                <a:sym typeface="Calibri"/>
              </a:rPr>
              <a:t>Emotional &amp; Behavioural</a:t>
            </a:r>
            <a:r>
              <a:rPr b="1" lang="en-US" sz="2400">
                <a:solidFill>
                  <a:schemeClr val="dk1"/>
                </a:solidFill>
                <a:latin typeface="Calibri"/>
                <a:ea typeface="Calibri"/>
                <a:cs typeface="Calibri"/>
                <a:sym typeface="Calibri"/>
              </a:rPr>
              <a:t> Concussion Symptoms:</a:t>
            </a:r>
            <a:endParaRPr sz="2400">
              <a:solidFill>
                <a:schemeClr val="dk1"/>
              </a:solidFill>
              <a:latin typeface="Calibri"/>
              <a:ea typeface="Calibri"/>
              <a:cs typeface="Calibri"/>
              <a:sym typeface="Calibri"/>
            </a:endParaRPr>
          </a:p>
          <a:p>
            <a:pPr indent="-342900" lvl="0" marL="812800" marR="0" rtl="0" algn="l">
              <a:lnSpc>
                <a:spcPct val="100000"/>
              </a:lnSpc>
              <a:spcBef>
                <a:spcPts val="113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Irritability</a:t>
            </a:r>
            <a:endParaRPr sz="2400">
              <a:solidFill>
                <a:schemeClr val="dk1"/>
              </a:solidFill>
              <a:latin typeface="Calibri"/>
              <a:ea typeface="Calibri"/>
              <a:cs typeface="Calibri"/>
              <a:sym typeface="Calibri"/>
            </a:endParaRPr>
          </a:p>
          <a:p>
            <a:pPr indent="-342900" lvl="0" marL="812800" marR="0" rtl="0" algn="l">
              <a:lnSpc>
                <a:spcPct val="100000"/>
              </a:lnSpc>
              <a:spcBef>
                <a:spcPts val="625"/>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Sadness</a:t>
            </a:r>
            <a:endParaRPr sz="2400">
              <a:solidFill>
                <a:schemeClr val="dk1"/>
              </a:solidFill>
              <a:latin typeface="Calibri"/>
              <a:ea typeface="Calibri"/>
              <a:cs typeface="Calibri"/>
              <a:sym typeface="Calibri"/>
            </a:endParaRPr>
          </a:p>
          <a:p>
            <a:pPr indent="-342900" lvl="0" marL="812800" marR="0" rtl="0" algn="l">
              <a:lnSpc>
                <a:spcPct val="100000"/>
              </a:lnSpc>
              <a:spcBef>
                <a:spcPts val="6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Nervous/anxious</a:t>
            </a:r>
            <a:endParaRPr sz="2400">
              <a:solidFill>
                <a:schemeClr val="dk1"/>
              </a:solidFill>
              <a:latin typeface="Calibri"/>
              <a:ea typeface="Calibri"/>
              <a:cs typeface="Calibri"/>
              <a:sym typeface="Calibri"/>
            </a:endParaRPr>
          </a:p>
          <a:p>
            <a:pPr indent="-342900" lvl="0" marL="812800" marR="0" rtl="0" algn="l">
              <a:lnSpc>
                <a:spcPct val="100000"/>
              </a:lnSpc>
              <a:spcBef>
                <a:spcPts val="62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More emotional</a:t>
            </a:r>
            <a:endParaRPr sz="2400">
              <a:solidFill>
                <a:schemeClr val="dk1"/>
              </a:solidFill>
              <a:latin typeface="Calibri"/>
              <a:ea typeface="Calibri"/>
              <a:cs typeface="Calibri"/>
              <a:sym typeface="Calibri"/>
            </a:endParaRPr>
          </a:p>
          <a:p>
            <a:pPr indent="0" lvl="0" marL="0" marR="0" rtl="0" algn="l">
              <a:lnSpc>
                <a:spcPct val="100000"/>
              </a:lnSpc>
              <a:spcBef>
                <a:spcPts val="5"/>
              </a:spcBef>
              <a:spcAft>
                <a:spcPts val="0"/>
              </a:spcAft>
              <a:buNone/>
            </a:pPr>
            <a:r>
              <a:t/>
            </a:r>
            <a:endParaRPr sz="3300">
              <a:solidFill>
                <a:schemeClr val="dk1"/>
              </a:solidFill>
              <a:latin typeface="Calibri"/>
              <a:ea typeface="Calibri"/>
              <a:cs typeface="Calibri"/>
              <a:sym typeface="Calibri"/>
            </a:endParaRPr>
          </a:p>
          <a:p>
            <a:pPr indent="0" lvl="0" marL="130175" marR="0" rtl="0" algn="l">
              <a:lnSpc>
                <a:spcPct val="100000"/>
              </a:lnSpc>
              <a:spcBef>
                <a:spcPts val="0"/>
              </a:spcBef>
              <a:spcAft>
                <a:spcPts val="0"/>
              </a:spcAft>
              <a:buNone/>
            </a:pPr>
            <a:r>
              <a:rPr b="1" lang="en-US" sz="2400">
                <a:solidFill>
                  <a:schemeClr val="dk1"/>
                </a:solidFill>
                <a:latin typeface="Calibri"/>
                <a:ea typeface="Calibri"/>
                <a:cs typeface="Calibri"/>
                <a:sym typeface="Calibri"/>
              </a:rPr>
              <a:t>Example of signs:</a:t>
            </a:r>
            <a:endParaRPr sz="2400">
              <a:solidFill>
                <a:schemeClr val="dk1"/>
              </a:solidFill>
              <a:latin typeface="Calibri"/>
              <a:ea typeface="Calibri"/>
              <a:cs typeface="Calibri"/>
              <a:sym typeface="Calibri"/>
            </a:endParaRPr>
          </a:p>
          <a:p>
            <a:pPr indent="-342899" lvl="0" marL="525145" marR="0" rtl="0" algn="l">
              <a:lnSpc>
                <a:spcPct val="100000"/>
              </a:lnSpc>
              <a:spcBef>
                <a:spcPts val="625"/>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Abnormal behaviour for that child</a:t>
            </a:r>
            <a:endParaRPr sz="2400">
              <a:solidFill>
                <a:schemeClr val="dk1"/>
              </a:solidFill>
              <a:latin typeface="Calibri"/>
              <a:ea typeface="Calibri"/>
              <a:cs typeface="Calibri"/>
              <a:sym typeface="Calibri"/>
            </a:endParaRPr>
          </a:p>
        </p:txBody>
      </p:sp>
      <p:sp>
        <p:nvSpPr>
          <p:cNvPr id="217" name="Google Shape;217;p11"/>
          <p:cNvSpPr txBox="1"/>
          <p:nvPr>
            <p:ph type="title"/>
          </p:nvPr>
        </p:nvSpPr>
        <p:spPr>
          <a:xfrm>
            <a:off x="170212" y="278891"/>
            <a:ext cx="88213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Concussion signs and symptoms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2"/>
          <p:cNvPicPr preferRelativeResize="0"/>
          <p:nvPr/>
        </p:nvPicPr>
        <p:blipFill rotWithShape="1">
          <a:blip r:embed="rId3">
            <a:alphaModFix/>
          </a:blip>
          <a:srcRect b="0" l="0" r="0" t="0"/>
          <a:stretch/>
        </p:blipFill>
        <p:spPr>
          <a:xfrm>
            <a:off x="9491028" y="5049274"/>
            <a:ext cx="2603858" cy="963167"/>
          </a:xfrm>
          <a:prstGeom prst="rect">
            <a:avLst/>
          </a:prstGeom>
          <a:noFill/>
          <a:ln>
            <a:noFill/>
          </a:ln>
        </p:spPr>
      </p:pic>
      <p:sp>
        <p:nvSpPr>
          <p:cNvPr id="223" name="Google Shape;223;p12"/>
          <p:cNvSpPr txBox="1"/>
          <p:nvPr/>
        </p:nvSpPr>
        <p:spPr>
          <a:xfrm>
            <a:off x="485865" y="1502155"/>
            <a:ext cx="3694429"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u="sng">
                <a:solidFill>
                  <a:schemeClr val="dk1"/>
                </a:solidFill>
                <a:latin typeface="Calibri"/>
                <a:ea typeface="Calibri"/>
                <a:cs typeface="Calibri"/>
                <a:sym typeface="Calibri"/>
              </a:rPr>
              <a:t>Sleep</a:t>
            </a:r>
            <a:r>
              <a:rPr b="1" lang="en-US" sz="2400">
                <a:solidFill>
                  <a:schemeClr val="dk1"/>
                </a:solidFill>
                <a:latin typeface="Calibri"/>
                <a:ea typeface="Calibri"/>
                <a:cs typeface="Calibri"/>
                <a:sym typeface="Calibri"/>
              </a:rPr>
              <a:t> Concussion Symptoms:</a:t>
            </a:r>
            <a:endParaRPr sz="2400">
              <a:solidFill>
                <a:schemeClr val="dk1"/>
              </a:solidFill>
              <a:latin typeface="Calibri"/>
              <a:ea typeface="Calibri"/>
              <a:cs typeface="Calibri"/>
              <a:sym typeface="Calibri"/>
            </a:endParaRPr>
          </a:p>
        </p:txBody>
      </p:sp>
      <p:sp>
        <p:nvSpPr>
          <p:cNvPr id="224" name="Google Shape;224;p12"/>
          <p:cNvSpPr txBox="1"/>
          <p:nvPr/>
        </p:nvSpPr>
        <p:spPr>
          <a:xfrm>
            <a:off x="943065" y="1919731"/>
            <a:ext cx="132715" cy="1802764"/>
          </a:xfrm>
          <a:prstGeom prst="rect">
            <a:avLst/>
          </a:prstGeom>
          <a:noFill/>
          <a:ln>
            <a:noFill/>
          </a:ln>
        </p:spPr>
        <p:txBody>
          <a:bodyPr anchorCtr="0" anchor="t" bIns="0" lIns="0" spcFirstLastPara="1" rIns="0" wrap="square" tIns="92075">
            <a:sp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2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25"/>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0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225" name="Google Shape;225;p12"/>
          <p:cNvSpPr txBox="1"/>
          <p:nvPr/>
        </p:nvSpPr>
        <p:spPr>
          <a:xfrm>
            <a:off x="1285965" y="1931923"/>
            <a:ext cx="3738879" cy="1805939"/>
          </a:xfrm>
          <a:prstGeom prst="rect">
            <a:avLst/>
          </a:prstGeom>
          <a:noFill/>
          <a:ln>
            <a:noFill/>
          </a:ln>
        </p:spPr>
        <p:txBody>
          <a:bodyPr anchorCtr="0" anchor="t" bIns="0" lIns="0" spcFirstLastPara="1" rIns="0" wrap="square" tIns="92075">
            <a:spAutoFit/>
          </a:bodyPr>
          <a:lstStyle/>
          <a:p>
            <a:pPr indent="0" lvl="0" marL="12700" marR="0" rtl="0" algn="l">
              <a:lnSpc>
                <a:spcPct val="100000"/>
              </a:lnSpc>
              <a:spcBef>
                <a:spcPts val="0"/>
              </a:spcBef>
              <a:spcAft>
                <a:spcPts val="0"/>
              </a:spcAft>
              <a:buNone/>
            </a:pPr>
            <a:r>
              <a:rPr lang="en-US" sz="2400">
                <a:solidFill>
                  <a:schemeClr val="dk1"/>
                </a:solidFill>
                <a:latin typeface="Calibri"/>
                <a:ea typeface="Calibri"/>
                <a:cs typeface="Calibri"/>
                <a:sym typeface="Calibri"/>
              </a:rPr>
              <a:t>Drowsiness</a:t>
            </a:r>
            <a:endParaRPr sz="2400">
              <a:solidFill>
                <a:schemeClr val="dk1"/>
              </a:solidFill>
              <a:latin typeface="Calibri"/>
              <a:ea typeface="Calibri"/>
              <a:cs typeface="Calibri"/>
              <a:sym typeface="Calibri"/>
            </a:endParaRPr>
          </a:p>
          <a:p>
            <a:pPr indent="0" lvl="0" marL="12700" marR="5080" rtl="0" algn="l">
              <a:lnSpc>
                <a:spcPct val="121700"/>
              </a:lnSpc>
              <a:spcBef>
                <a:spcPts val="0"/>
              </a:spcBef>
              <a:spcAft>
                <a:spcPts val="0"/>
              </a:spcAft>
              <a:buNone/>
            </a:pPr>
            <a:r>
              <a:rPr lang="en-US" sz="2400">
                <a:solidFill>
                  <a:schemeClr val="dk1"/>
                </a:solidFill>
                <a:latin typeface="Calibri"/>
                <a:ea typeface="Calibri"/>
                <a:cs typeface="Calibri"/>
                <a:sym typeface="Calibri"/>
              </a:rPr>
              <a:t>Sleeping more/less than usual  Trouble falling asleep</a:t>
            </a:r>
            <a:endParaRPr sz="2400">
              <a:solidFill>
                <a:schemeClr val="dk1"/>
              </a:solidFill>
              <a:latin typeface="Calibri"/>
              <a:ea typeface="Calibri"/>
              <a:cs typeface="Calibri"/>
              <a:sym typeface="Calibri"/>
            </a:endParaRPr>
          </a:p>
          <a:p>
            <a:pPr indent="0" lvl="0" marL="12700" marR="0" rtl="0" algn="l">
              <a:lnSpc>
                <a:spcPct val="100000"/>
              </a:lnSpc>
              <a:spcBef>
                <a:spcPts val="620"/>
              </a:spcBef>
              <a:spcAft>
                <a:spcPts val="0"/>
              </a:spcAft>
              <a:buNone/>
            </a:pPr>
            <a:r>
              <a:rPr lang="en-US" sz="2400">
                <a:solidFill>
                  <a:schemeClr val="dk1"/>
                </a:solidFill>
                <a:latin typeface="Calibri"/>
                <a:ea typeface="Calibri"/>
                <a:cs typeface="Calibri"/>
                <a:sym typeface="Calibri"/>
              </a:rPr>
              <a:t>Fatigue</a:t>
            </a:r>
            <a:endParaRPr sz="2400">
              <a:solidFill>
                <a:schemeClr val="dk1"/>
              </a:solidFill>
              <a:latin typeface="Calibri"/>
              <a:ea typeface="Calibri"/>
              <a:cs typeface="Calibri"/>
              <a:sym typeface="Calibri"/>
            </a:endParaRPr>
          </a:p>
        </p:txBody>
      </p:sp>
      <p:sp>
        <p:nvSpPr>
          <p:cNvPr id="226" name="Google Shape;226;p12"/>
          <p:cNvSpPr txBox="1"/>
          <p:nvPr/>
        </p:nvSpPr>
        <p:spPr>
          <a:xfrm>
            <a:off x="603339" y="4141723"/>
            <a:ext cx="6397625" cy="915669"/>
          </a:xfrm>
          <a:prstGeom prst="rect">
            <a:avLst/>
          </a:prstGeom>
          <a:noFill/>
          <a:ln>
            <a:noFill/>
          </a:ln>
        </p:spPr>
        <p:txBody>
          <a:bodyPr anchorCtr="0" anchor="t" bIns="0" lIns="0" spcFirstLastPara="1" rIns="0" wrap="square" tIns="91425">
            <a:spAutoFit/>
          </a:bodyPr>
          <a:lstStyle/>
          <a:p>
            <a:pPr indent="0" lvl="0" marL="1270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Note:</a:t>
            </a:r>
            <a:endParaRPr sz="2400">
              <a:solidFill>
                <a:schemeClr val="dk1"/>
              </a:solidFill>
              <a:latin typeface="Calibri"/>
              <a:ea typeface="Calibri"/>
              <a:cs typeface="Calibri"/>
              <a:sym typeface="Calibri"/>
            </a:endParaRPr>
          </a:p>
          <a:p>
            <a:pPr indent="-342899" lvl="0" marL="471169" marR="0" rtl="0" algn="l">
              <a:lnSpc>
                <a:spcPct val="100000"/>
              </a:lnSpc>
              <a:spcBef>
                <a:spcPts val="625"/>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Important to monitor from a parent perspective</a:t>
            </a:r>
            <a:endParaRPr sz="2400">
              <a:solidFill>
                <a:schemeClr val="dk1"/>
              </a:solidFill>
              <a:latin typeface="Calibri"/>
              <a:ea typeface="Calibri"/>
              <a:cs typeface="Calibri"/>
              <a:sym typeface="Calibri"/>
            </a:endParaRPr>
          </a:p>
        </p:txBody>
      </p:sp>
      <p:sp>
        <p:nvSpPr>
          <p:cNvPr id="227" name="Google Shape;227;p12"/>
          <p:cNvSpPr txBox="1"/>
          <p:nvPr>
            <p:ph type="title"/>
          </p:nvPr>
        </p:nvSpPr>
        <p:spPr>
          <a:xfrm>
            <a:off x="170212" y="278891"/>
            <a:ext cx="100405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Concussion signs and symptoms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ph type="title"/>
          </p:nvPr>
        </p:nvSpPr>
        <p:spPr>
          <a:xfrm>
            <a:off x="345160" y="263651"/>
            <a:ext cx="7427239"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Red flag symptoms</a:t>
            </a:r>
            <a:endParaRPr/>
          </a:p>
        </p:txBody>
      </p:sp>
      <p:pic>
        <p:nvPicPr>
          <p:cNvPr id="233" name="Google Shape;233;p13"/>
          <p:cNvPicPr preferRelativeResize="0"/>
          <p:nvPr/>
        </p:nvPicPr>
        <p:blipFill rotWithShape="1">
          <a:blip r:embed="rId3">
            <a:alphaModFix/>
          </a:blip>
          <a:srcRect b="0" l="0" r="0" t="0"/>
          <a:stretch/>
        </p:blipFill>
        <p:spPr>
          <a:xfrm>
            <a:off x="811298" y="1651685"/>
            <a:ext cx="10061967" cy="2465435"/>
          </a:xfrm>
          <a:prstGeom prst="rect">
            <a:avLst/>
          </a:prstGeom>
          <a:noFill/>
          <a:ln>
            <a:noFill/>
          </a:ln>
        </p:spPr>
      </p:pic>
      <p:sp>
        <p:nvSpPr>
          <p:cNvPr id="234" name="Google Shape;234;p13"/>
          <p:cNvSpPr txBox="1"/>
          <p:nvPr/>
        </p:nvSpPr>
        <p:spPr>
          <a:xfrm>
            <a:off x="3442105" y="4472940"/>
            <a:ext cx="5140325" cy="5130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200">
                <a:solidFill>
                  <a:schemeClr val="dk1"/>
                </a:solidFill>
                <a:latin typeface="Calibri"/>
                <a:ea typeface="Calibri"/>
                <a:cs typeface="Calibri"/>
                <a:sym typeface="Calibri"/>
              </a:rPr>
              <a:t>Initiate emergency action plan</a:t>
            </a:r>
            <a:endParaRPr sz="3200">
              <a:solidFill>
                <a:schemeClr val="dk1"/>
              </a:solidFill>
              <a:latin typeface="Calibri"/>
              <a:ea typeface="Calibri"/>
              <a:cs typeface="Calibri"/>
              <a:sym typeface="Calibri"/>
            </a:endParaRPr>
          </a:p>
        </p:txBody>
      </p:sp>
      <p:sp>
        <p:nvSpPr>
          <p:cNvPr id="235" name="Google Shape;235;p13"/>
          <p:cNvSpPr txBox="1"/>
          <p:nvPr/>
        </p:nvSpPr>
        <p:spPr>
          <a:xfrm>
            <a:off x="7414750" y="5628132"/>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ph type="title"/>
          </p:nvPr>
        </p:nvSpPr>
        <p:spPr>
          <a:xfrm>
            <a:off x="221957" y="251459"/>
            <a:ext cx="5416843"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Prevention</a:t>
            </a:r>
            <a:endParaRPr/>
          </a:p>
        </p:txBody>
      </p:sp>
      <p:sp>
        <p:nvSpPr>
          <p:cNvPr id="241" name="Google Shape;241;p14"/>
          <p:cNvSpPr txBox="1"/>
          <p:nvPr/>
        </p:nvSpPr>
        <p:spPr>
          <a:xfrm>
            <a:off x="9550082" y="5362955"/>
            <a:ext cx="2380615" cy="482600"/>
          </a:xfrm>
          <a:prstGeom prst="rect">
            <a:avLst/>
          </a:prstGeom>
          <a:noFill/>
          <a:ln>
            <a:noFill/>
          </a:ln>
        </p:spPr>
        <p:txBody>
          <a:bodyPr anchorCtr="0" anchor="t" bIns="0" lIns="0" spcFirstLastPara="1" rIns="0" wrap="square" tIns="12700">
            <a:spAutoFit/>
          </a:bodyPr>
          <a:lstStyle/>
          <a:p>
            <a:pPr indent="320675" lvl="0" marL="12700" marR="5080" rtl="0" algn="l">
              <a:lnSpc>
                <a:spcPct val="1071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pic>
        <p:nvPicPr>
          <p:cNvPr id="242" name="Google Shape;242;p14"/>
          <p:cNvPicPr preferRelativeResize="0"/>
          <p:nvPr/>
        </p:nvPicPr>
        <p:blipFill rotWithShape="1">
          <a:blip r:embed="rId3">
            <a:alphaModFix/>
          </a:blip>
          <a:srcRect b="0" l="0" r="0" t="0"/>
          <a:stretch/>
        </p:blipFill>
        <p:spPr>
          <a:xfrm>
            <a:off x="8735953" y="1561448"/>
            <a:ext cx="3325629" cy="3669906"/>
          </a:xfrm>
          <a:prstGeom prst="rect">
            <a:avLst/>
          </a:prstGeom>
          <a:noFill/>
          <a:ln>
            <a:noFill/>
          </a:ln>
        </p:spPr>
      </p:pic>
      <p:sp>
        <p:nvSpPr>
          <p:cNvPr id="243" name="Google Shape;243;p14"/>
          <p:cNvSpPr txBox="1"/>
          <p:nvPr/>
        </p:nvSpPr>
        <p:spPr>
          <a:xfrm>
            <a:off x="462767" y="1197355"/>
            <a:ext cx="7036434" cy="3323590"/>
          </a:xfrm>
          <a:prstGeom prst="rect">
            <a:avLst/>
          </a:prstGeom>
          <a:noFill/>
          <a:ln>
            <a:noFill/>
          </a:ln>
        </p:spPr>
        <p:txBody>
          <a:bodyPr anchorCtr="0" anchor="t" bIns="0" lIns="0" spcFirstLastPara="1" rIns="0" wrap="square" tIns="9525">
            <a:spAutoFit/>
          </a:bodyPr>
          <a:lstStyle/>
          <a:p>
            <a:pPr indent="-342900" lvl="0" marL="354965" marR="161290" rtl="0" algn="l">
              <a:lnSpc>
                <a:spcPct val="1008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Rule Changes: </a:t>
            </a:r>
            <a:r>
              <a:rPr lang="en-US" sz="2400">
                <a:solidFill>
                  <a:schemeClr val="dk1"/>
                </a:solidFill>
                <a:latin typeface="Calibri"/>
                <a:ea typeface="Calibri"/>
                <a:cs typeface="Calibri"/>
                <a:sym typeface="Calibri"/>
              </a:rPr>
              <a:t>Must enforce organizational rules and  penalize hits to the head</a:t>
            </a:r>
            <a:endParaRPr sz="2400">
              <a:solidFill>
                <a:schemeClr val="dk1"/>
              </a:solidFill>
              <a:latin typeface="Calibri"/>
              <a:ea typeface="Calibri"/>
              <a:cs typeface="Calibri"/>
              <a:sym typeface="Calibri"/>
            </a:endParaRPr>
          </a:p>
          <a:p>
            <a:pPr indent="0" lvl="0" marL="0" marR="0" rtl="0" algn="l">
              <a:lnSpc>
                <a:spcPct val="100000"/>
              </a:lnSpc>
              <a:spcBef>
                <a:spcPts val="10"/>
              </a:spcBef>
              <a:spcAft>
                <a:spcPts val="0"/>
              </a:spcAft>
              <a:buClr>
                <a:schemeClr val="dk1"/>
              </a:buClr>
              <a:buSzPts val="2350"/>
              <a:buFont typeface="Arial"/>
              <a:buNone/>
            </a:pPr>
            <a:r>
              <a:t/>
            </a:r>
            <a:endParaRPr sz="2350">
              <a:solidFill>
                <a:schemeClr val="dk1"/>
              </a:solidFill>
              <a:latin typeface="Calibri"/>
              <a:ea typeface="Calibri"/>
              <a:cs typeface="Calibri"/>
              <a:sym typeface="Calibri"/>
            </a:endParaRPr>
          </a:p>
          <a:p>
            <a:pPr indent="-342900" lvl="0" marL="354965" marR="688340" rtl="0" algn="l">
              <a:lnSpc>
                <a:spcPct val="100800"/>
              </a:lnSpc>
              <a:spcBef>
                <a:spcPts val="5"/>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Proper Technique: </a:t>
            </a:r>
            <a:r>
              <a:rPr lang="en-US" sz="2400">
                <a:solidFill>
                  <a:schemeClr val="dk1"/>
                </a:solidFill>
                <a:latin typeface="Calibri"/>
                <a:ea typeface="Calibri"/>
                <a:cs typeface="Calibri"/>
                <a:sym typeface="Calibri"/>
              </a:rPr>
              <a:t>Need to teach players how to  prepare for contact, give and receive hits safely</a:t>
            </a:r>
            <a:endParaRPr sz="2400">
              <a:solidFill>
                <a:schemeClr val="dk1"/>
              </a:solidFill>
              <a:latin typeface="Calibri"/>
              <a:ea typeface="Calibri"/>
              <a:cs typeface="Calibri"/>
              <a:sym typeface="Calibri"/>
            </a:endParaRPr>
          </a:p>
          <a:p>
            <a:pPr indent="0" lvl="0" marL="0" marR="0" rtl="0" algn="l">
              <a:lnSpc>
                <a:spcPct val="100000"/>
              </a:lnSpc>
              <a:spcBef>
                <a:spcPts val="10"/>
              </a:spcBef>
              <a:spcAft>
                <a:spcPts val="0"/>
              </a:spcAft>
              <a:buClr>
                <a:schemeClr val="dk1"/>
              </a:buClr>
              <a:buSzPts val="2300"/>
              <a:buFont typeface="Arial"/>
              <a:buNone/>
            </a:pPr>
            <a:r>
              <a:t/>
            </a:r>
            <a:endParaRPr sz="2300">
              <a:solidFill>
                <a:schemeClr val="dk1"/>
              </a:solidFill>
              <a:latin typeface="Calibri"/>
              <a:ea typeface="Calibri"/>
              <a:cs typeface="Calibri"/>
              <a:sym typeface="Calibri"/>
            </a:endParaRPr>
          </a:p>
          <a:p>
            <a:pPr indent="-342900" lvl="0" marL="354965" marR="5080" rtl="0" algn="l">
              <a:lnSpc>
                <a:spcPct val="1004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Better Equipment: </a:t>
            </a:r>
            <a:r>
              <a:rPr lang="en-US" sz="2400">
                <a:solidFill>
                  <a:schemeClr val="dk1"/>
                </a:solidFill>
                <a:latin typeface="Calibri"/>
                <a:ea typeface="Calibri"/>
                <a:cs typeface="Calibri"/>
                <a:sym typeface="Calibri"/>
              </a:rPr>
              <a:t>Helmets and mouth guards cannot  fully protect a player from having a concussion,  however risk can be minimized</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5"/>
          <p:cNvSpPr txBox="1"/>
          <p:nvPr>
            <p:ph type="title"/>
          </p:nvPr>
        </p:nvSpPr>
        <p:spPr>
          <a:xfrm>
            <a:off x="216362" y="208788"/>
            <a:ext cx="105278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Updates in best-practice – baseline testing</a:t>
            </a:r>
            <a:endParaRPr/>
          </a:p>
        </p:txBody>
      </p:sp>
      <p:sp>
        <p:nvSpPr>
          <p:cNvPr id="249" name="Google Shape;249;p15"/>
          <p:cNvSpPr txBox="1"/>
          <p:nvPr/>
        </p:nvSpPr>
        <p:spPr>
          <a:xfrm>
            <a:off x="307803" y="1006347"/>
            <a:ext cx="11143615" cy="3713479"/>
          </a:xfrm>
          <a:prstGeom prst="rect">
            <a:avLst/>
          </a:prstGeom>
          <a:noFill/>
          <a:ln>
            <a:noFill/>
          </a:ln>
        </p:spPr>
        <p:txBody>
          <a:bodyPr anchorCtr="0" anchor="t" bIns="0" lIns="0" spcFirstLastPara="1" rIns="0" wrap="square" tIns="17125">
            <a:spAutoFit/>
          </a:bodyPr>
          <a:lstStyle/>
          <a:p>
            <a:pPr indent="0" lvl="0" marL="12700" marR="584835" rtl="0" algn="l">
              <a:lnSpc>
                <a:spcPct val="98600"/>
              </a:lnSpc>
              <a:spcBef>
                <a:spcPts val="0"/>
              </a:spcBef>
              <a:spcAft>
                <a:spcPts val="0"/>
              </a:spcAft>
              <a:buNone/>
            </a:pPr>
            <a:r>
              <a:rPr b="1" lang="en-US" sz="2200">
                <a:solidFill>
                  <a:srgbClr val="0077D4"/>
                </a:solidFill>
                <a:latin typeface="Calibri"/>
                <a:ea typeface="Calibri"/>
                <a:cs typeface="Calibri"/>
                <a:sym typeface="Calibri"/>
              </a:rPr>
              <a:t>Baseline testing on children/adolescents using concussion assessment tools or tests (or any  combination of tests/tools) is not recommended or required for concussion diagnosis or  management following an injury.</a:t>
            </a:r>
            <a:endParaRPr sz="2200">
              <a:solidFill>
                <a:schemeClr val="dk1"/>
              </a:solidFill>
              <a:latin typeface="Calibri"/>
              <a:ea typeface="Calibri"/>
              <a:cs typeface="Calibri"/>
              <a:sym typeface="Calibri"/>
            </a:endParaRPr>
          </a:p>
          <a:p>
            <a:pPr indent="0" lvl="0" marL="0" marR="0" rtl="0" algn="l">
              <a:lnSpc>
                <a:spcPct val="100000"/>
              </a:lnSpc>
              <a:spcBef>
                <a:spcPts val="25"/>
              </a:spcBef>
              <a:spcAft>
                <a:spcPts val="0"/>
              </a:spcAft>
              <a:buNone/>
            </a:pPr>
            <a:r>
              <a:t/>
            </a:r>
            <a:endParaRPr sz="2150">
              <a:solidFill>
                <a:schemeClr val="dk1"/>
              </a:solidFill>
              <a:latin typeface="Calibri"/>
              <a:ea typeface="Calibri"/>
              <a:cs typeface="Calibri"/>
              <a:sym typeface="Calibri"/>
            </a:endParaRPr>
          </a:p>
          <a:p>
            <a:pPr indent="-342900" lvl="0" marL="355600" marR="33655" rtl="0" algn="l">
              <a:lnSpc>
                <a:spcPct val="100499"/>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Baseline testing refers to the practice of having an athlete complete certain concussion  assessment tools/tests prior to sports participation to provide baseline measurements that can  be compared to post-injury values in the event of a suspected concussion.</a:t>
            </a:r>
            <a:endParaRPr sz="2200">
              <a:solidFill>
                <a:schemeClr val="dk1"/>
              </a:solidFill>
              <a:latin typeface="Calibri"/>
              <a:ea typeface="Calibri"/>
              <a:cs typeface="Calibri"/>
              <a:sym typeface="Calibri"/>
            </a:endParaRPr>
          </a:p>
          <a:p>
            <a:pPr indent="0" lvl="0" marL="0" marR="0" rtl="0" algn="l">
              <a:lnSpc>
                <a:spcPct val="100000"/>
              </a:lnSpc>
              <a:spcBef>
                <a:spcPts val="5"/>
              </a:spcBef>
              <a:spcAft>
                <a:spcPts val="0"/>
              </a:spcAft>
              <a:buClr>
                <a:schemeClr val="dk1"/>
              </a:buClr>
              <a:buSzPts val="2150"/>
              <a:buFont typeface="Arial"/>
              <a:buNone/>
            </a:pPr>
            <a:r>
              <a:t/>
            </a:r>
            <a:endParaRPr sz="2150">
              <a:solidFill>
                <a:schemeClr val="dk1"/>
              </a:solidFill>
              <a:latin typeface="Calibri"/>
              <a:ea typeface="Calibri"/>
              <a:cs typeface="Calibri"/>
              <a:sym typeface="Calibri"/>
            </a:endParaRPr>
          </a:p>
          <a:p>
            <a:pPr indent="-342900" lvl="0" marL="355600" marR="5080" rtl="0" algn="just">
              <a:lnSpc>
                <a:spcPct val="100499"/>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Current evidence does not support a significant added benefit of baseline testing athletes. This  includes the Child SCAT5 and the SCAT5 tools, as well as neuropsychological and neurocognitive  tests, both computerized or not.</a:t>
            </a:r>
            <a:endParaRPr sz="2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type="title"/>
          </p:nvPr>
        </p:nvSpPr>
        <p:spPr>
          <a:xfrm>
            <a:off x="216387" y="227075"/>
            <a:ext cx="17880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Q&amp;A</a:t>
            </a:r>
            <a:endParaRPr/>
          </a:p>
        </p:txBody>
      </p:sp>
      <p:pic>
        <p:nvPicPr>
          <p:cNvPr id="255" name="Google Shape;255;p16"/>
          <p:cNvPicPr preferRelativeResize="0"/>
          <p:nvPr/>
        </p:nvPicPr>
        <p:blipFill rotWithShape="1">
          <a:blip r:embed="rId3">
            <a:alphaModFix/>
          </a:blip>
          <a:srcRect b="0" l="0" r="0" t="0"/>
          <a:stretch/>
        </p:blipFill>
        <p:spPr>
          <a:xfrm>
            <a:off x="8960424" y="1534458"/>
            <a:ext cx="3083261" cy="3083261"/>
          </a:xfrm>
          <a:prstGeom prst="rect">
            <a:avLst/>
          </a:prstGeom>
          <a:noFill/>
          <a:ln>
            <a:noFill/>
          </a:ln>
        </p:spPr>
      </p:pic>
      <p:sp>
        <p:nvSpPr>
          <p:cNvPr id="256" name="Google Shape;256;p16"/>
          <p:cNvSpPr txBox="1"/>
          <p:nvPr/>
        </p:nvSpPr>
        <p:spPr>
          <a:xfrm>
            <a:off x="229063" y="914400"/>
            <a:ext cx="8503285" cy="2409190"/>
          </a:xfrm>
          <a:prstGeom prst="rect">
            <a:avLst/>
          </a:prstGeom>
          <a:noFill/>
          <a:ln cap="flat" cmpd="sng" w="57150">
            <a:solidFill>
              <a:srgbClr val="0077D4"/>
            </a:solidFill>
            <a:prstDash val="solid"/>
            <a:round/>
            <a:headEnd len="sm" w="sm" type="none"/>
            <a:tailEnd len="sm" w="sm" type="none"/>
          </a:ln>
        </p:spPr>
        <p:txBody>
          <a:bodyPr anchorCtr="0" anchor="t" bIns="0" lIns="0" spcFirstLastPara="1" rIns="0" wrap="square" tIns="217150">
            <a:spAutoFit/>
          </a:bodyPr>
          <a:lstStyle/>
          <a:p>
            <a:pPr indent="-343535" lvl="0" marL="662940" marR="0" rtl="0" algn="l">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Rowan’s Law</a:t>
            </a:r>
            <a:endParaRPr sz="2200">
              <a:solidFill>
                <a:schemeClr val="dk1"/>
              </a:solidFill>
              <a:latin typeface="Calibri"/>
              <a:ea typeface="Calibri"/>
              <a:cs typeface="Calibri"/>
              <a:sym typeface="Calibri"/>
            </a:endParaRPr>
          </a:p>
          <a:p>
            <a:pPr indent="-343535" lvl="0" marL="662940" marR="0" rtl="0" algn="l">
              <a:lnSpc>
                <a:spcPct val="100000"/>
              </a:lnSpc>
              <a:spcBef>
                <a:spcPts val="1175"/>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What is a concussion</a:t>
            </a:r>
            <a:endParaRPr sz="2200">
              <a:solidFill>
                <a:schemeClr val="dk1"/>
              </a:solidFill>
              <a:latin typeface="Calibri"/>
              <a:ea typeface="Calibri"/>
              <a:cs typeface="Calibri"/>
              <a:sym typeface="Calibri"/>
            </a:endParaRPr>
          </a:p>
          <a:p>
            <a:pPr indent="-343535" lvl="0" marL="662940" marR="0" rtl="0" algn="l">
              <a:lnSpc>
                <a:spcPct val="100000"/>
              </a:lnSpc>
              <a:spcBef>
                <a:spcPts val="1155"/>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Concussion signs and symptoms</a:t>
            </a:r>
            <a:endParaRPr sz="2200">
              <a:solidFill>
                <a:schemeClr val="dk1"/>
              </a:solidFill>
              <a:latin typeface="Calibri"/>
              <a:ea typeface="Calibri"/>
              <a:cs typeface="Calibri"/>
              <a:sym typeface="Calibri"/>
            </a:endParaRPr>
          </a:p>
          <a:p>
            <a:pPr indent="-343535" lvl="0" marL="662940" marR="0" rtl="0" algn="l">
              <a:lnSpc>
                <a:spcPct val="100000"/>
              </a:lnSpc>
              <a:spcBef>
                <a:spcPts val="1245"/>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Concussion prevention</a:t>
            </a:r>
            <a:endParaRPr sz="2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0" name="Shape 260"/>
        <p:cNvGrpSpPr/>
        <p:nvPr/>
      </p:nvGrpSpPr>
      <p:grpSpPr>
        <a:xfrm>
          <a:off x="0" y="0"/>
          <a:ext cx="0" cy="0"/>
          <a:chOff x="0" y="0"/>
          <a:chExt cx="0" cy="0"/>
        </a:xfrm>
      </p:grpSpPr>
      <p:pic>
        <p:nvPicPr>
          <p:cNvPr id="261" name="Google Shape;261;p17"/>
          <p:cNvPicPr preferRelativeResize="0"/>
          <p:nvPr/>
        </p:nvPicPr>
        <p:blipFill rotWithShape="1">
          <a:blip r:embed="rId3">
            <a:alphaModFix/>
          </a:blip>
          <a:srcRect b="0" l="0" r="0" t="0"/>
          <a:stretch/>
        </p:blipFill>
        <p:spPr>
          <a:xfrm>
            <a:off x="0" y="2104671"/>
            <a:ext cx="12192000" cy="3431680"/>
          </a:xfrm>
          <a:prstGeom prst="rect">
            <a:avLst/>
          </a:prstGeom>
          <a:noFill/>
          <a:ln>
            <a:noFill/>
          </a:ln>
        </p:spPr>
      </p:pic>
      <p:sp>
        <p:nvSpPr>
          <p:cNvPr id="262" name="Google Shape;262;p17"/>
          <p:cNvSpPr txBox="1"/>
          <p:nvPr/>
        </p:nvSpPr>
        <p:spPr>
          <a:xfrm>
            <a:off x="817104" y="3380739"/>
            <a:ext cx="10507980" cy="12446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b="1" lang="en-US" sz="4000">
                <a:solidFill>
                  <a:srgbClr val="FFFFFF"/>
                </a:solidFill>
                <a:latin typeface="Arial"/>
                <a:ea typeface="Arial"/>
                <a:cs typeface="Arial"/>
                <a:sym typeface="Arial"/>
              </a:rPr>
              <a:t>Remove-from-sport protocol</a:t>
            </a:r>
            <a:endParaRPr sz="4000">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lang="en-US" sz="4000">
                <a:solidFill>
                  <a:srgbClr val="FFFFFF"/>
                </a:solidFill>
                <a:latin typeface="Arial"/>
                <a:ea typeface="Arial"/>
                <a:cs typeface="Arial"/>
                <a:sym typeface="Arial"/>
              </a:rPr>
              <a:t>Recognizing, removing, reporting and referring</a:t>
            </a:r>
            <a:endParaRPr sz="4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ph type="title"/>
          </p:nvPr>
        </p:nvSpPr>
        <p:spPr>
          <a:xfrm>
            <a:off x="458516" y="281939"/>
            <a:ext cx="6551884"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Recognition</a:t>
            </a:r>
            <a:endParaRPr/>
          </a:p>
        </p:txBody>
      </p:sp>
      <p:sp>
        <p:nvSpPr>
          <p:cNvPr id="268" name="Google Shape;268;p18"/>
          <p:cNvSpPr txBox="1"/>
          <p:nvPr/>
        </p:nvSpPr>
        <p:spPr>
          <a:xfrm>
            <a:off x="549956" y="1496059"/>
            <a:ext cx="11101705" cy="33235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When should a concussion be suspected?</a:t>
            </a:r>
            <a:endParaRPr sz="2400">
              <a:solidFill>
                <a:schemeClr val="dk1"/>
              </a:solidFill>
              <a:latin typeface="Calibri"/>
              <a:ea typeface="Calibri"/>
              <a:cs typeface="Calibri"/>
              <a:sym typeface="Calibri"/>
            </a:endParaRPr>
          </a:p>
          <a:p>
            <a:pPr indent="0" lvl="0" marL="0" marR="0" rtl="0" algn="l">
              <a:lnSpc>
                <a:spcPct val="100000"/>
              </a:lnSpc>
              <a:spcBef>
                <a:spcPts val="40"/>
              </a:spcBef>
              <a:spcAft>
                <a:spcPts val="0"/>
              </a:spcAft>
              <a:buNone/>
            </a:pPr>
            <a:r>
              <a:t/>
            </a:r>
            <a:endParaRPr sz="2350">
              <a:solidFill>
                <a:schemeClr val="dk1"/>
              </a:solidFill>
              <a:latin typeface="Calibri"/>
              <a:ea typeface="Calibri"/>
              <a:cs typeface="Calibri"/>
              <a:sym typeface="Calibri"/>
            </a:endParaRPr>
          </a:p>
          <a:p>
            <a:pPr indent="0" lvl="0" marL="12700" marR="138430" rtl="0" algn="l">
              <a:lnSpc>
                <a:spcPct val="99700"/>
              </a:lnSpc>
              <a:spcBef>
                <a:spcPts val="0"/>
              </a:spcBef>
              <a:spcAft>
                <a:spcPts val="0"/>
              </a:spcAft>
              <a:buNone/>
            </a:pPr>
            <a:r>
              <a:rPr lang="en-US" sz="2400">
                <a:solidFill>
                  <a:schemeClr val="dk1"/>
                </a:solidFill>
                <a:latin typeface="Calibri"/>
                <a:ea typeface="Calibri"/>
                <a:cs typeface="Calibri"/>
                <a:sym typeface="Calibri"/>
              </a:rPr>
              <a:t>All players who experience any concussion reported signs and symptoms or  visual/observation symptoms following a blow to the head or another part of the body is  considered to have a suspected concussion and must stop participation in the activity  immediately.</a:t>
            </a:r>
            <a:endParaRPr sz="24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2350">
              <a:solidFill>
                <a:schemeClr val="dk1"/>
              </a:solidFill>
              <a:latin typeface="Calibri"/>
              <a:ea typeface="Calibri"/>
              <a:cs typeface="Calibri"/>
              <a:sym typeface="Calibri"/>
            </a:endParaRPr>
          </a:p>
          <a:p>
            <a:pPr indent="0" lvl="0" marL="12700" marR="5080" rtl="0" algn="l">
              <a:lnSpc>
                <a:spcPct val="100800"/>
              </a:lnSpc>
              <a:spcBef>
                <a:spcPts val="0"/>
              </a:spcBef>
              <a:spcAft>
                <a:spcPts val="0"/>
              </a:spcAft>
              <a:buNone/>
            </a:pPr>
            <a:r>
              <a:rPr lang="en-US" sz="2400">
                <a:solidFill>
                  <a:schemeClr val="dk1"/>
                </a:solidFill>
                <a:latin typeface="Calibri"/>
                <a:ea typeface="Calibri"/>
                <a:cs typeface="Calibri"/>
                <a:sym typeface="Calibri"/>
              </a:rPr>
              <a:t>Reminder: Symptoms of concussion typically appear immediately but may be delayed and  evolve within the first 24-48 hours.</a:t>
            </a: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9"/>
          <p:cNvSpPr txBox="1"/>
          <p:nvPr/>
        </p:nvSpPr>
        <p:spPr>
          <a:xfrm>
            <a:off x="329676" y="1294891"/>
            <a:ext cx="11005820" cy="2741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0070C0"/>
                </a:solidFill>
                <a:latin typeface="Calibri"/>
                <a:ea typeface="Calibri"/>
                <a:cs typeface="Calibri"/>
                <a:sym typeface="Calibri"/>
              </a:rPr>
              <a:t>3 ways </a:t>
            </a:r>
            <a:r>
              <a:rPr b="1" lang="en-US" sz="2400">
                <a:solidFill>
                  <a:schemeClr val="dk1"/>
                </a:solidFill>
                <a:latin typeface="Calibri"/>
                <a:ea typeface="Calibri"/>
                <a:cs typeface="Calibri"/>
                <a:sym typeface="Calibri"/>
              </a:rPr>
              <a:t>to recognize signs and symptoms of a suspected concussion:</a:t>
            </a:r>
            <a:endParaRPr sz="2400">
              <a:solidFill>
                <a:schemeClr val="dk1"/>
              </a:solidFill>
              <a:latin typeface="Calibri"/>
              <a:ea typeface="Calibri"/>
              <a:cs typeface="Calibri"/>
              <a:sym typeface="Calibri"/>
            </a:endParaRPr>
          </a:p>
          <a:p>
            <a:pPr indent="0" lvl="0" marL="0" marR="0" rtl="0" algn="l">
              <a:lnSpc>
                <a:spcPct val="100000"/>
              </a:lnSpc>
              <a:spcBef>
                <a:spcPts val="10"/>
              </a:spcBef>
              <a:spcAft>
                <a:spcPts val="0"/>
              </a:spcAft>
              <a:buNone/>
            </a:pPr>
            <a:r>
              <a:t/>
            </a:r>
            <a:endParaRPr sz="3350">
              <a:solidFill>
                <a:schemeClr val="dk1"/>
              </a:solidFill>
              <a:latin typeface="Calibri"/>
              <a:ea typeface="Calibri"/>
              <a:cs typeface="Calibri"/>
              <a:sym typeface="Calibri"/>
            </a:endParaRPr>
          </a:p>
          <a:p>
            <a:pPr indent="-457200" lvl="0" marL="469900" marR="0" rtl="0" algn="l">
              <a:lnSpc>
                <a:spcPct val="100000"/>
              </a:lnSpc>
              <a:spcBef>
                <a:spcPts val="5"/>
              </a:spcBef>
              <a:spcAft>
                <a:spcPts val="0"/>
              </a:spcAft>
              <a:buClr>
                <a:schemeClr val="dk1"/>
              </a:buClr>
              <a:buSzPts val="1900"/>
              <a:buFont typeface="Calibri"/>
              <a:buAutoNum type="arabicPeriod"/>
            </a:pPr>
            <a:r>
              <a:rPr lang="en-US" sz="2400">
                <a:solidFill>
                  <a:schemeClr val="dk1"/>
                </a:solidFill>
                <a:latin typeface="Calibri"/>
                <a:ea typeface="Calibri"/>
                <a:cs typeface="Calibri"/>
                <a:sym typeface="Calibri"/>
              </a:rPr>
              <a:t>Self-reported signs &amp; symptoms</a:t>
            </a:r>
            <a:endParaRPr sz="24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2300"/>
              <a:buFont typeface="Calibri"/>
              <a:buNone/>
            </a:pPr>
            <a:r>
              <a:t/>
            </a:r>
            <a:endParaRPr sz="2300">
              <a:solidFill>
                <a:schemeClr val="dk1"/>
              </a:solidFill>
              <a:latin typeface="Calibri"/>
              <a:ea typeface="Calibri"/>
              <a:cs typeface="Calibri"/>
              <a:sym typeface="Calibri"/>
            </a:endParaRPr>
          </a:p>
          <a:p>
            <a:pPr indent="-457200" lvl="0" marL="469900" marR="0" rtl="0" algn="l">
              <a:lnSpc>
                <a:spcPct val="100000"/>
              </a:lnSpc>
              <a:spcBef>
                <a:spcPts val="5"/>
              </a:spcBef>
              <a:spcAft>
                <a:spcPts val="0"/>
              </a:spcAft>
              <a:buClr>
                <a:schemeClr val="dk1"/>
              </a:buClr>
              <a:buSzPts val="1900"/>
              <a:buFont typeface="Calibri"/>
              <a:buAutoNum type="arabicPeriod"/>
            </a:pPr>
            <a:r>
              <a:rPr lang="en-US" sz="2400">
                <a:solidFill>
                  <a:schemeClr val="dk1"/>
                </a:solidFill>
                <a:latin typeface="Calibri"/>
                <a:ea typeface="Calibri"/>
                <a:cs typeface="Calibri"/>
                <a:sym typeface="Calibri"/>
              </a:rPr>
              <a:t>Observed signs &amp; symptoms</a:t>
            </a:r>
            <a:endParaRPr sz="24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chemeClr val="dk1"/>
              </a:buClr>
              <a:buSzPts val="2350"/>
              <a:buFont typeface="Calibri"/>
              <a:buNone/>
            </a:pPr>
            <a:r>
              <a:t/>
            </a:r>
            <a:endParaRPr sz="2350">
              <a:solidFill>
                <a:schemeClr val="dk1"/>
              </a:solidFill>
              <a:latin typeface="Calibri"/>
              <a:ea typeface="Calibri"/>
              <a:cs typeface="Calibri"/>
              <a:sym typeface="Calibri"/>
            </a:endParaRPr>
          </a:p>
          <a:p>
            <a:pPr indent="-457200" lvl="0" marL="469900" marR="0" rtl="0" algn="l">
              <a:lnSpc>
                <a:spcPct val="100000"/>
              </a:lnSpc>
              <a:spcBef>
                <a:spcPts val="0"/>
              </a:spcBef>
              <a:spcAft>
                <a:spcPts val="0"/>
              </a:spcAft>
              <a:buClr>
                <a:schemeClr val="dk1"/>
              </a:buClr>
              <a:buSzPts val="1900"/>
              <a:buFont typeface="Calibri"/>
              <a:buAutoNum type="arabicPeriod"/>
            </a:pPr>
            <a:r>
              <a:rPr lang="en-US" sz="2400">
                <a:solidFill>
                  <a:schemeClr val="dk1"/>
                </a:solidFill>
                <a:latin typeface="Calibri"/>
                <a:ea typeface="Calibri"/>
                <a:cs typeface="Calibri"/>
                <a:sym typeface="Calibri"/>
              </a:rPr>
              <a:t>Peer-reported signs &amp; symptoms from child/youth, teachers, coaches and/or parents</a:t>
            </a:r>
            <a:endParaRPr sz="2400">
              <a:solidFill>
                <a:schemeClr val="dk1"/>
              </a:solidFill>
              <a:latin typeface="Calibri"/>
              <a:ea typeface="Calibri"/>
              <a:cs typeface="Calibri"/>
              <a:sym typeface="Calibri"/>
            </a:endParaRPr>
          </a:p>
        </p:txBody>
      </p:sp>
      <p:sp>
        <p:nvSpPr>
          <p:cNvPr id="274" name="Google Shape;274;p19"/>
          <p:cNvSpPr txBox="1"/>
          <p:nvPr>
            <p:ph type="title"/>
          </p:nvPr>
        </p:nvSpPr>
        <p:spPr>
          <a:xfrm>
            <a:off x="170212" y="278891"/>
            <a:ext cx="65353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Recognition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392220" y="297180"/>
            <a:ext cx="3493980"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Outline</a:t>
            </a:r>
            <a:endParaRPr/>
          </a:p>
        </p:txBody>
      </p:sp>
      <p:sp>
        <p:nvSpPr>
          <p:cNvPr id="150" name="Google Shape;150;p2"/>
          <p:cNvSpPr txBox="1"/>
          <p:nvPr/>
        </p:nvSpPr>
        <p:spPr>
          <a:xfrm>
            <a:off x="361739" y="1020571"/>
            <a:ext cx="8209280" cy="44176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0" lang="en-US" sz="2400" u="sng" cap="none" strike="noStrike">
                <a:solidFill>
                  <a:schemeClr val="dk1"/>
                </a:solidFill>
                <a:latin typeface="Calibri"/>
                <a:ea typeface="Calibri"/>
                <a:cs typeface="Calibri"/>
                <a:sym typeface="Calibri"/>
              </a:rPr>
              <a:t>GKHA Concussion Policy Outline: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35"/>
              </a:spcBef>
              <a:spcAft>
                <a:spcPts val="0"/>
              </a:spcAft>
              <a:buNone/>
            </a:pPr>
            <a:r>
              <a:t/>
            </a:r>
            <a:endParaRPr b="0" i="0" sz="2350" u="none" cap="none" strike="noStrike">
              <a:solidFill>
                <a:schemeClr val="dk1"/>
              </a:solidFill>
              <a:latin typeface="Calibri"/>
              <a:ea typeface="Calibri"/>
              <a:cs typeface="Calibri"/>
              <a:sym typeface="Calibri"/>
            </a:endParaRPr>
          </a:p>
          <a:p>
            <a:pPr indent="-457200" lvl="0" marL="4699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Concussion 101 &amp; Rowan’s Law</a:t>
            </a:r>
            <a:endParaRPr b="0" i="0" sz="2400" u="none" cap="none" strike="noStrike">
              <a:solidFill>
                <a:schemeClr val="dk1"/>
              </a:solidFill>
              <a:latin typeface="Calibri"/>
              <a:ea typeface="Calibri"/>
              <a:cs typeface="Calibri"/>
              <a:sym typeface="Calibri"/>
            </a:endParaRPr>
          </a:p>
          <a:p>
            <a:pPr indent="-457200" lvl="0" marL="469900" marR="0" rtl="0" algn="l">
              <a:lnSpc>
                <a:spcPct val="100000"/>
              </a:lnSpc>
              <a:spcBef>
                <a:spcPts val="25"/>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Recognizing a suspected concussion</a:t>
            </a:r>
            <a:endParaRPr b="0" i="0" sz="2400" u="none" cap="none" strike="noStrike">
              <a:solidFill>
                <a:schemeClr val="dk1"/>
              </a:solidFill>
              <a:latin typeface="Calibri"/>
              <a:ea typeface="Calibri"/>
              <a:cs typeface="Calibri"/>
              <a:sym typeface="Calibri"/>
            </a:endParaRPr>
          </a:p>
          <a:p>
            <a:pPr indent="-457200" lvl="1" marL="927100" marR="0" rtl="0" algn="l">
              <a:lnSpc>
                <a:spcPct val="118541"/>
              </a:lnSpc>
              <a:spcBef>
                <a:spcPts val="20"/>
              </a:spcBef>
              <a:spcAft>
                <a:spcPts val="0"/>
              </a:spcAft>
              <a:buClr>
                <a:srgbClr val="0070C0"/>
              </a:buClr>
              <a:buSzPts val="2400"/>
              <a:buFont typeface="Arial"/>
              <a:buChar char="•"/>
            </a:pPr>
            <a:r>
              <a:rPr b="0" i="0" lang="en-US" sz="2400" u="none" cap="none" strike="noStrike">
                <a:solidFill>
                  <a:srgbClr val="0070C0"/>
                </a:solidFill>
                <a:latin typeface="Calibri"/>
                <a:ea typeface="Calibri"/>
                <a:cs typeface="Calibri"/>
                <a:sym typeface="Calibri"/>
              </a:rPr>
              <a:t>Q&amp;A</a:t>
            </a:r>
            <a:endParaRPr b="0" i="0" sz="2400" u="none" cap="none" strike="noStrike">
              <a:solidFill>
                <a:schemeClr val="dk1"/>
              </a:solidFill>
              <a:latin typeface="Calibri"/>
              <a:ea typeface="Calibri"/>
              <a:cs typeface="Calibri"/>
              <a:sym typeface="Calibri"/>
            </a:endParaRPr>
          </a:p>
          <a:p>
            <a:pPr indent="-457200" lvl="0" marL="469900" marR="0" rtl="0" algn="l">
              <a:lnSpc>
                <a:spcPct val="118541"/>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Remove-from-sport protocol, report and refer</a:t>
            </a:r>
            <a:endParaRPr b="0" i="0" sz="2400" u="none" cap="none" strike="noStrike">
              <a:solidFill>
                <a:schemeClr val="dk1"/>
              </a:solidFill>
              <a:latin typeface="Calibri"/>
              <a:ea typeface="Calibri"/>
              <a:cs typeface="Calibri"/>
              <a:sym typeface="Calibri"/>
            </a:endParaRPr>
          </a:p>
          <a:p>
            <a:pPr indent="-457200" lvl="1" marL="927100" marR="0" rtl="0" algn="l">
              <a:lnSpc>
                <a:spcPct val="100000"/>
              </a:lnSpc>
              <a:spcBef>
                <a:spcPts val="25"/>
              </a:spcBef>
              <a:spcAft>
                <a:spcPts val="0"/>
              </a:spcAft>
              <a:buClr>
                <a:srgbClr val="0070C0"/>
              </a:buClr>
              <a:buSzPts val="2400"/>
              <a:buFont typeface="Arial"/>
              <a:buChar char="•"/>
            </a:pPr>
            <a:r>
              <a:rPr b="0" i="0" lang="en-US" sz="2400" u="none" cap="none" strike="noStrike">
                <a:solidFill>
                  <a:srgbClr val="0070C0"/>
                </a:solidFill>
                <a:latin typeface="Calibri"/>
                <a:ea typeface="Calibri"/>
                <a:cs typeface="Calibri"/>
                <a:sym typeface="Calibri"/>
              </a:rPr>
              <a:t>Q&amp;A</a:t>
            </a:r>
            <a:endParaRPr b="0" i="0" sz="2400" u="none" cap="none" strike="noStrike">
              <a:solidFill>
                <a:schemeClr val="dk1"/>
              </a:solidFill>
              <a:latin typeface="Calibri"/>
              <a:ea typeface="Calibri"/>
              <a:cs typeface="Calibri"/>
              <a:sym typeface="Calibri"/>
            </a:endParaRPr>
          </a:p>
          <a:p>
            <a:pPr indent="-457200" lvl="0" marL="469900" marR="0" rtl="0" algn="l">
              <a:lnSpc>
                <a:spcPct val="100000"/>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Initial medical assessment and diagnosis</a:t>
            </a:r>
            <a:endParaRPr b="0" i="0" sz="2400" u="none" cap="none" strike="noStrike">
              <a:solidFill>
                <a:schemeClr val="dk1"/>
              </a:solidFill>
              <a:latin typeface="Calibri"/>
              <a:ea typeface="Calibri"/>
              <a:cs typeface="Calibri"/>
              <a:sym typeface="Calibri"/>
            </a:endParaRPr>
          </a:p>
          <a:p>
            <a:pPr indent="-457200" lvl="0" marL="469900" marR="0" rtl="0" algn="l">
              <a:lnSpc>
                <a:spcPct val="100000"/>
              </a:lnSpc>
              <a:spcBef>
                <a:spcPts val="25"/>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Recovery and clinical support</a:t>
            </a:r>
            <a:endParaRPr b="0" i="0" sz="2400" u="none" cap="none" strike="noStrike">
              <a:solidFill>
                <a:schemeClr val="dk1"/>
              </a:solidFill>
              <a:latin typeface="Calibri"/>
              <a:ea typeface="Calibri"/>
              <a:cs typeface="Calibri"/>
              <a:sym typeface="Calibri"/>
            </a:endParaRPr>
          </a:p>
          <a:p>
            <a:pPr indent="-457200" lvl="1" marL="927100" marR="0" rtl="0" algn="l">
              <a:lnSpc>
                <a:spcPct val="118541"/>
              </a:lnSpc>
              <a:spcBef>
                <a:spcPts val="25"/>
              </a:spcBef>
              <a:spcAft>
                <a:spcPts val="0"/>
              </a:spcAft>
              <a:buClr>
                <a:srgbClr val="0070C0"/>
              </a:buClr>
              <a:buSzPts val="2400"/>
              <a:buFont typeface="Arial"/>
              <a:buChar char="•"/>
            </a:pPr>
            <a:r>
              <a:rPr b="0" i="0" lang="en-US" sz="2400" u="none" cap="none" strike="noStrike">
                <a:solidFill>
                  <a:srgbClr val="0070C0"/>
                </a:solidFill>
                <a:latin typeface="Calibri"/>
                <a:ea typeface="Calibri"/>
                <a:cs typeface="Calibri"/>
                <a:sym typeface="Calibri"/>
              </a:rPr>
              <a:t>Q&amp;A</a:t>
            </a:r>
            <a:endParaRPr b="0" i="0" sz="2400" u="none" cap="none" strike="noStrike">
              <a:solidFill>
                <a:schemeClr val="dk1"/>
              </a:solidFill>
              <a:latin typeface="Calibri"/>
              <a:ea typeface="Calibri"/>
              <a:cs typeface="Calibri"/>
              <a:sym typeface="Calibri"/>
            </a:endParaRPr>
          </a:p>
          <a:p>
            <a:pPr indent="-457200" lvl="0" marL="469900" marR="0" rtl="0" algn="l">
              <a:lnSpc>
                <a:spcPct val="118541"/>
              </a:lnSpc>
              <a:spcBef>
                <a:spcPts val="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Return-to-sport protocol and medical clearance for stage 5 &amp; 6</a:t>
            </a:r>
            <a:endParaRPr/>
          </a:p>
          <a:p>
            <a:pPr indent="-457200" lvl="1" marL="927100" marR="0" rtl="0" algn="l">
              <a:lnSpc>
                <a:spcPct val="100000"/>
              </a:lnSpc>
              <a:spcBef>
                <a:spcPts val="25"/>
              </a:spcBef>
              <a:spcAft>
                <a:spcPts val="0"/>
              </a:spcAft>
              <a:buClr>
                <a:srgbClr val="0070C0"/>
              </a:buClr>
              <a:buSzPts val="2400"/>
              <a:buFont typeface="Arial"/>
              <a:buChar char="•"/>
            </a:pPr>
            <a:r>
              <a:rPr b="0" i="0" lang="en-US" sz="2400" u="none" cap="none" strike="noStrike">
                <a:solidFill>
                  <a:srgbClr val="0070C0"/>
                </a:solidFill>
                <a:latin typeface="Calibri"/>
                <a:ea typeface="Calibri"/>
                <a:cs typeface="Calibri"/>
                <a:sym typeface="Calibri"/>
              </a:rPr>
              <a:t>Q&amp;A</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nvSpPr>
        <p:spPr>
          <a:xfrm>
            <a:off x="7636716" y="5734811"/>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
        <p:nvSpPr>
          <p:cNvPr id="280" name="Google Shape;280;p20"/>
          <p:cNvSpPr txBox="1"/>
          <p:nvPr>
            <p:ph type="title"/>
          </p:nvPr>
        </p:nvSpPr>
        <p:spPr>
          <a:xfrm>
            <a:off x="170212" y="278891"/>
            <a:ext cx="43255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Recognition</a:t>
            </a:r>
            <a:endParaRPr/>
          </a:p>
        </p:txBody>
      </p:sp>
      <p:graphicFrame>
        <p:nvGraphicFramePr>
          <p:cNvPr id="281" name="Google Shape;281;p20"/>
          <p:cNvGraphicFramePr/>
          <p:nvPr/>
        </p:nvGraphicFramePr>
        <p:xfrm>
          <a:off x="380381" y="1511733"/>
          <a:ext cx="3000000" cy="3000000"/>
        </p:xfrm>
        <a:graphic>
          <a:graphicData uri="http://schemas.openxmlformats.org/drawingml/2006/table">
            <a:tbl>
              <a:tblPr bandRow="1" firstRow="1">
                <a:noFill/>
                <a:tableStyleId>{8595CC22-723A-41AC-A8D0-BEAC12430E65}</a:tableStyleId>
              </a:tblPr>
              <a:tblGrid>
                <a:gridCol w="3716025"/>
                <a:gridCol w="3692525"/>
                <a:gridCol w="3692525"/>
              </a:tblGrid>
              <a:tr h="394375">
                <a:tc gridSpan="3">
                  <a:txBody>
                    <a:bodyPr/>
                    <a:lstStyle/>
                    <a:p>
                      <a:pPr indent="0" lvl="0" marL="0" marR="0" rtl="0" algn="ctr">
                        <a:lnSpc>
                          <a:spcPct val="120000"/>
                        </a:lnSpc>
                        <a:spcBef>
                          <a:spcPts val="0"/>
                        </a:spcBef>
                        <a:spcAft>
                          <a:spcPts val="0"/>
                        </a:spcAft>
                        <a:buNone/>
                      </a:pPr>
                      <a:r>
                        <a:rPr b="1" lang="en-US" sz="2400" u="none" cap="none" strike="noStrike">
                          <a:solidFill>
                            <a:srgbClr val="FFFFFF"/>
                          </a:solidFill>
                          <a:latin typeface="Calibri"/>
                          <a:ea typeface="Calibri"/>
                          <a:cs typeface="Calibri"/>
                          <a:sym typeface="Calibri"/>
                        </a:rPr>
                        <a:t>Figure 1: GENERAL CONCUSSION SYMPTOMS</a:t>
                      </a:r>
                      <a:endParaRPr sz="2400" u="none" cap="none" strike="noStrike">
                        <a:latin typeface="Calibri"/>
                        <a:ea typeface="Calibri"/>
                        <a:cs typeface="Calibri"/>
                        <a:sym typeface="Calibri"/>
                      </a:endParaRPr>
                    </a:p>
                  </a:txBody>
                  <a:tcPr marT="0" marB="0" marR="0" marL="0">
                    <a:solidFill>
                      <a:srgbClr val="000000"/>
                    </a:solidFill>
                  </a:tcPr>
                </a:tc>
                <a:tc hMerge="1"/>
                <a:tc hMerge="1"/>
              </a:tr>
              <a:tr h="356925">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Headache</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130175" marR="0" rtl="0" algn="l">
                        <a:lnSpc>
                          <a:spcPct val="117954"/>
                        </a:lnSpc>
                        <a:spcBef>
                          <a:spcPts val="0"/>
                        </a:spcBef>
                        <a:spcAft>
                          <a:spcPts val="0"/>
                        </a:spcAft>
                        <a:buNone/>
                      </a:pPr>
                      <a:r>
                        <a:rPr lang="en-US" sz="2200" u="none" cap="none" strike="noStrike">
                          <a:latin typeface="Calibri"/>
                          <a:ea typeface="Calibri"/>
                          <a:cs typeface="Calibri"/>
                          <a:sym typeface="Calibri"/>
                        </a:rPr>
                        <a:t>Feeling mentally foggy</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Sensitive to light</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7650">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Nausea</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8181"/>
                        </a:lnSpc>
                        <a:spcBef>
                          <a:spcPts val="0"/>
                        </a:spcBef>
                        <a:spcAft>
                          <a:spcPts val="0"/>
                        </a:spcAft>
                        <a:buNone/>
                      </a:pPr>
                      <a:r>
                        <a:rPr lang="en-US" sz="2200" u="none" cap="none" strike="noStrike">
                          <a:latin typeface="Calibri"/>
                          <a:ea typeface="Calibri"/>
                          <a:cs typeface="Calibri"/>
                          <a:sym typeface="Calibri"/>
                        </a:rPr>
                        <a:t>Feeling slowed down</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Sensitive to noise</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6925">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Dizziness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7954"/>
                        </a:lnSpc>
                        <a:spcBef>
                          <a:spcPts val="0"/>
                        </a:spcBef>
                        <a:spcAft>
                          <a:spcPts val="0"/>
                        </a:spcAft>
                        <a:buNone/>
                      </a:pPr>
                      <a:r>
                        <a:rPr lang="en-US" sz="2200" u="none" cap="none" strike="noStrike">
                          <a:latin typeface="Calibri"/>
                          <a:ea typeface="Calibri"/>
                          <a:cs typeface="Calibri"/>
                          <a:sym typeface="Calibri"/>
                        </a:rPr>
                        <a:t>Difficulty concentrating</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Irritability</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7550">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Vomiting</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8181"/>
                        </a:lnSpc>
                        <a:spcBef>
                          <a:spcPts val="0"/>
                        </a:spcBef>
                        <a:spcAft>
                          <a:spcPts val="0"/>
                        </a:spcAft>
                        <a:buNone/>
                      </a:pPr>
                      <a:r>
                        <a:rPr lang="en-US" sz="2200" u="none" cap="none" strike="noStrike">
                          <a:latin typeface="Calibri"/>
                          <a:ea typeface="Calibri"/>
                          <a:cs typeface="Calibri"/>
                          <a:sym typeface="Calibri"/>
                        </a:rPr>
                        <a:t>Difficulty remembering</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Sadness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0000">
                <a:tc>
                  <a:txBody>
                    <a:bodyPr/>
                    <a:lstStyle/>
                    <a:p>
                      <a:pPr indent="0" lvl="0" marL="133350" marR="0" rtl="0" algn="l">
                        <a:lnSpc>
                          <a:spcPct val="119090"/>
                        </a:lnSpc>
                        <a:spcBef>
                          <a:spcPts val="0"/>
                        </a:spcBef>
                        <a:spcAft>
                          <a:spcPts val="0"/>
                        </a:spcAft>
                        <a:buNone/>
                      </a:pPr>
                      <a:r>
                        <a:rPr lang="en-US" sz="2200" u="none" cap="none" strike="noStrike">
                          <a:latin typeface="Calibri"/>
                          <a:ea typeface="Calibri"/>
                          <a:cs typeface="Calibri"/>
                          <a:sym typeface="Calibri"/>
                        </a:rPr>
                        <a:t>Visual problems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9090"/>
                        </a:lnSpc>
                        <a:spcBef>
                          <a:spcPts val="0"/>
                        </a:spcBef>
                        <a:spcAft>
                          <a:spcPts val="0"/>
                        </a:spcAft>
                        <a:buNone/>
                      </a:pPr>
                      <a:r>
                        <a:rPr lang="en-US" sz="2200" u="none" cap="none" strike="noStrike">
                          <a:latin typeface="Calibri"/>
                          <a:ea typeface="Calibri"/>
                          <a:cs typeface="Calibri"/>
                          <a:sym typeface="Calibri"/>
                        </a:rPr>
                        <a:t>Drowsiness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9090"/>
                        </a:lnSpc>
                        <a:spcBef>
                          <a:spcPts val="0"/>
                        </a:spcBef>
                        <a:spcAft>
                          <a:spcPts val="0"/>
                        </a:spcAft>
                        <a:buNone/>
                      </a:pPr>
                      <a:r>
                        <a:rPr lang="en-US" sz="2200" u="none" cap="none" strike="noStrike">
                          <a:latin typeface="Calibri"/>
                          <a:ea typeface="Calibri"/>
                          <a:cs typeface="Calibri"/>
                          <a:sym typeface="Calibri"/>
                        </a:rPr>
                        <a:t>Nervous/anxious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7550">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Balance problems</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8181"/>
                        </a:lnSpc>
                        <a:spcBef>
                          <a:spcPts val="0"/>
                        </a:spcBef>
                        <a:spcAft>
                          <a:spcPts val="0"/>
                        </a:spcAft>
                        <a:buNone/>
                      </a:pPr>
                      <a:r>
                        <a:rPr lang="en-US" sz="2200" u="none" cap="none" strike="noStrike">
                          <a:latin typeface="Calibri"/>
                          <a:ea typeface="Calibri"/>
                          <a:cs typeface="Calibri"/>
                          <a:sym typeface="Calibri"/>
                        </a:rPr>
                        <a:t>Sleeping more/less than usual</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8181"/>
                        </a:lnSpc>
                        <a:spcBef>
                          <a:spcPts val="0"/>
                        </a:spcBef>
                        <a:spcAft>
                          <a:spcPts val="0"/>
                        </a:spcAft>
                        <a:buNone/>
                      </a:pPr>
                      <a:r>
                        <a:rPr lang="en-US" sz="2200" u="none" cap="none" strike="noStrike">
                          <a:latin typeface="Calibri"/>
                          <a:ea typeface="Calibri"/>
                          <a:cs typeface="Calibri"/>
                          <a:sym typeface="Calibri"/>
                        </a:rPr>
                        <a:t>More emotional</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7550">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Numbness/tingling</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0175" marR="0" rtl="0" algn="l">
                        <a:lnSpc>
                          <a:spcPct val="117954"/>
                        </a:lnSpc>
                        <a:spcBef>
                          <a:spcPts val="0"/>
                        </a:spcBef>
                        <a:spcAft>
                          <a:spcPts val="0"/>
                        </a:spcAft>
                        <a:buNone/>
                      </a:pPr>
                      <a:r>
                        <a:rPr lang="en-US" sz="2200" u="none" cap="none" strike="noStrike">
                          <a:latin typeface="Calibri"/>
                          <a:ea typeface="Calibri"/>
                          <a:cs typeface="Calibri"/>
                          <a:sym typeface="Calibri"/>
                        </a:rPr>
                        <a:t>Trouble falling asleep</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33350" marR="0" rtl="0" algn="l">
                        <a:lnSpc>
                          <a:spcPct val="117954"/>
                        </a:lnSpc>
                        <a:spcBef>
                          <a:spcPts val="0"/>
                        </a:spcBef>
                        <a:spcAft>
                          <a:spcPts val="0"/>
                        </a:spcAft>
                        <a:buNone/>
                      </a:pPr>
                      <a:r>
                        <a:rPr lang="en-US" sz="2200" u="none" cap="none" strike="noStrike">
                          <a:latin typeface="Calibri"/>
                          <a:ea typeface="Calibri"/>
                          <a:cs typeface="Calibri"/>
                          <a:sym typeface="Calibri"/>
                        </a:rPr>
                        <a:t>Fatigue</a:t>
                      </a:r>
                      <a:endParaRPr sz="2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nvSpPr>
        <p:spPr>
          <a:xfrm>
            <a:off x="7636716" y="5734811"/>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
        <p:nvSpPr>
          <p:cNvPr id="287" name="Google Shape;287;p21"/>
          <p:cNvSpPr txBox="1"/>
          <p:nvPr>
            <p:ph type="title"/>
          </p:nvPr>
        </p:nvSpPr>
        <p:spPr>
          <a:xfrm>
            <a:off x="170212" y="278891"/>
            <a:ext cx="54685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Recognition</a:t>
            </a:r>
            <a:endParaRPr/>
          </a:p>
        </p:txBody>
      </p:sp>
      <p:graphicFrame>
        <p:nvGraphicFramePr>
          <p:cNvPr id="288" name="Google Shape;288;p21"/>
          <p:cNvGraphicFramePr/>
          <p:nvPr/>
        </p:nvGraphicFramePr>
        <p:xfrm>
          <a:off x="291998" y="1543037"/>
          <a:ext cx="3000000" cy="3000000"/>
        </p:xfrm>
        <a:graphic>
          <a:graphicData uri="http://schemas.openxmlformats.org/drawingml/2006/table">
            <a:tbl>
              <a:tblPr bandRow="1" firstRow="1">
                <a:noFill/>
                <a:tableStyleId>{8595CC22-723A-41AC-A8D0-BEAC12430E65}</a:tableStyleId>
              </a:tblPr>
              <a:tblGrid>
                <a:gridCol w="11789400"/>
              </a:tblGrid>
              <a:tr h="466100">
                <a:tc>
                  <a:txBody>
                    <a:bodyPr/>
                    <a:lstStyle/>
                    <a:p>
                      <a:pPr indent="0" lvl="0" marL="0" marR="0" rtl="0" algn="ctr">
                        <a:lnSpc>
                          <a:spcPct val="118679"/>
                        </a:lnSpc>
                        <a:spcBef>
                          <a:spcPts val="0"/>
                        </a:spcBef>
                        <a:spcAft>
                          <a:spcPts val="0"/>
                        </a:spcAft>
                        <a:buNone/>
                      </a:pPr>
                      <a:r>
                        <a:rPr b="1" lang="en-US" sz="2650" u="none" cap="none" strike="noStrike">
                          <a:solidFill>
                            <a:srgbClr val="FFFFFF"/>
                          </a:solidFill>
                          <a:latin typeface="Calibri"/>
                          <a:ea typeface="Calibri"/>
                          <a:cs typeface="Calibri"/>
                          <a:sym typeface="Calibri"/>
                        </a:rPr>
                        <a:t>Figure 2: VISUAL/OBSERVABLE SYMPTOMS</a:t>
                      </a:r>
                      <a:endParaRPr sz="2650" u="none" cap="none" strike="noStrike">
                        <a:latin typeface="Calibri"/>
                        <a:ea typeface="Calibri"/>
                        <a:cs typeface="Calibri"/>
                        <a:sym typeface="Calibri"/>
                      </a:endParaRPr>
                    </a:p>
                  </a:txBody>
                  <a:tcPr marT="0" marB="0" marR="0" marL="0">
                    <a:solidFill>
                      <a:srgbClr val="000000"/>
                    </a:solidFill>
                  </a:tcPr>
                </a:tc>
              </a:tr>
              <a:tr h="449650">
                <a:tc>
                  <a:txBody>
                    <a:bodyPr/>
                    <a:lstStyle/>
                    <a:p>
                      <a:pPr indent="0" lvl="0" marL="142240" marR="0" rtl="0" algn="l">
                        <a:lnSpc>
                          <a:spcPct val="115625"/>
                        </a:lnSpc>
                        <a:spcBef>
                          <a:spcPts val="0"/>
                        </a:spcBef>
                        <a:spcAft>
                          <a:spcPts val="0"/>
                        </a:spcAft>
                        <a:buNone/>
                      </a:pPr>
                      <a:r>
                        <a:rPr lang="en-US" sz="2400" u="none" cap="none" strike="noStrike">
                          <a:latin typeface="Calibri"/>
                          <a:ea typeface="Calibri"/>
                          <a:cs typeface="Calibri"/>
                          <a:sym typeface="Calibri"/>
                        </a:rPr>
                        <a:t>Lying down motionless on the playing surface</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tcPr>
                </a:tc>
              </a:tr>
              <a:tr h="429325">
                <a:tc>
                  <a:txBody>
                    <a:bodyPr/>
                    <a:lstStyle/>
                    <a:p>
                      <a:pPr indent="0" lvl="0" marL="142240" marR="0" rtl="0" algn="l">
                        <a:lnSpc>
                          <a:spcPct val="117708"/>
                        </a:lnSpc>
                        <a:spcBef>
                          <a:spcPts val="0"/>
                        </a:spcBef>
                        <a:spcAft>
                          <a:spcPts val="0"/>
                        </a:spcAft>
                        <a:buNone/>
                      </a:pPr>
                      <a:r>
                        <a:rPr lang="en-US" sz="2400" u="none" cap="none" strike="noStrike">
                          <a:latin typeface="Calibri"/>
                          <a:ea typeface="Calibri"/>
                          <a:cs typeface="Calibri"/>
                          <a:sym typeface="Calibri"/>
                        </a:rPr>
                        <a:t>Slow to get up after a direct or indirect hit</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2050">
                <a:tc>
                  <a:txBody>
                    <a:bodyPr/>
                    <a:lstStyle/>
                    <a:p>
                      <a:pPr indent="0" lvl="0" marL="142240" marR="0" rtl="0" algn="l">
                        <a:lnSpc>
                          <a:spcPct val="117708"/>
                        </a:lnSpc>
                        <a:spcBef>
                          <a:spcPts val="0"/>
                        </a:spcBef>
                        <a:spcAft>
                          <a:spcPts val="0"/>
                        </a:spcAft>
                        <a:buNone/>
                      </a:pPr>
                      <a:r>
                        <a:rPr lang="en-US" sz="2400" u="none" cap="none" strike="noStrike">
                          <a:latin typeface="Calibri"/>
                          <a:ea typeface="Calibri"/>
                          <a:cs typeface="Calibri"/>
                          <a:sym typeface="Calibri"/>
                        </a:rPr>
                        <a:t>Disorientation or confusion, or an inability to </a:t>
                      </a:r>
                      <a:r>
                        <a:rPr lang="en-US" sz="2400">
                          <a:latin typeface="Calibri"/>
                          <a:ea typeface="Calibri"/>
                          <a:cs typeface="Calibri"/>
                          <a:sym typeface="Calibri"/>
                        </a:rPr>
                        <a:t>respond</a:t>
                      </a:r>
                      <a:r>
                        <a:rPr lang="en-US" sz="2400" u="none" cap="none" strike="noStrike">
                          <a:latin typeface="Calibri"/>
                          <a:ea typeface="Calibri"/>
                          <a:cs typeface="Calibri"/>
                          <a:sym typeface="Calibri"/>
                        </a:rPr>
                        <a:t> appropriately to questions</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2825">
                <a:tc>
                  <a:txBody>
                    <a:bodyPr/>
                    <a:lstStyle/>
                    <a:p>
                      <a:pPr indent="0" lvl="0" marL="142240" marR="0" rtl="0" algn="l">
                        <a:lnSpc>
                          <a:spcPct val="117916"/>
                        </a:lnSpc>
                        <a:spcBef>
                          <a:spcPts val="0"/>
                        </a:spcBef>
                        <a:spcAft>
                          <a:spcPts val="0"/>
                        </a:spcAft>
                        <a:buNone/>
                      </a:pPr>
                      <a:r>
                        <a:rPr lang="en-US" sz="2400" u="none" cap="none" strike="noStrike">
                          <a:latin typeface="Calibri"/>
                          <a:ea typeface="Calibri"/>
                          <a:cs typeface="Calibri"/>
                          <a:sym typeface="Calibri"/>
                        </a:rPr>
                        <a:t>Blank or vacant look</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2725">
                <a:tc>
                  <a:txBody>
                    <a:bodyPr/>
                    <a:lstStyle/>
                    <a:p>
                      <a:pPr indent="0" lvl="0" marL="142240" marR="0" rtl="0" algn="l">
                        <a:lnSpc>
                          <a:spcPct val="119166"/>
                        </a:lnSpc>
                        <a:spcBef>
                          <a:spcPts val="0"/>
                        </a:spcBef>
                        <a:spcAft>
                          <a:spcPts val="0"/>
                        </a:spcAft>
                        <a:buNone/>
                      </a:pPr>
                      <a:r>
                        <a:rPr lang="en-US" sz="2400" u="none" cap="none" strike="noStrike">
                          <a:latin typeface="Calibri"/>
                          <a:ea typeface="Calibri"/>
                          <a:cs typeface="Calibri"/>
                          <a:sym typeface="Calibri"/>
                        </a:rPr>
                        <a:t>Balance, gait difficulties motor incoordination, stumbling, slow labored movements</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9425">
                <a:tc>
                  <a:txBody>
                    <a:bodyPr/>
                    <a:lstStyle/>
                    <a:p>
                      <a:pPr indent="0" lvl="0" marL="142240" marR="0" rtl="0" algn="l">
                        <a:lnSpc>
                          <a:spcPct val="117916"/>
                        </a:lnSpc>
                        <a:spcBef>
                          <a:spcPts val="0"/>
                        </a:spcBef>
                        <a:spcAft>
                          <a:spcPts val="0"/>
                        </a:spcAft>
                        <a:buNone/>
                      </a:pPr>
                      <a:r>
                        <a:rPr lang="en-US" sz="2400" u="none" cap="none" strike="noStrike">
                          <a:latin typeface="Calibri"/>
                          <a:ea typeface="Calibri"/>
                          <a:cs typeface="Calibri"/>
                          <a:sym typeface="Calibri"/>
                        </a:rPr>
                        <a:t>Facial injury after head trauma</a:t>
                      </a:r>
                      <a:endParaRPr sz="24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2"/>
          <p:cNvPicPr preferRelativeResize="0"/>
          <p:nvPr/>
        </p:nvPicPr>
        <p:blipFill rotWithShape="1">
          <a:blip r:embed="rId3">
            <a:alphaModFix/>
          </a:blip>
          <a:srcRect b="0" l="0" r="0" t="0"/>
          <a:stretch/>
        </p:blipFill>
        <p:spPr>
          <a:xfrm>
            <a:off x="993368" y="1282335"/>
            <a:ext cx="10061967" cy="2465435"/>
          </a:xfrm>
          <a:prstGeom prst="rect">
            <a:avLst/>
          </a:prstGeom>
          <a:noFill/>
          <a:ln>
            <a:noFill/>
          </a:ln>
        </p:spPr>
      </p:pic>
      <p:sp>
        <p:nvSpPr>
          <p:cNvPr id="294" name="Google Shape;294;p22"/>
          <p:cNvSpPr txBox="1"/>
          <p:nvPr/>
        </p:nvSpPr>
        <p:spPr>
          <a:xfrm>
            <a:off x="3442105" y="4219955"/>
            <a:ext cx="5140325" cy="5130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200">
                <a:solidFill>
                  <a:schemeClr val="dk1"/>
                </a:solidFill>
                <a:latin typeface="Calibri"/>
                <a:ea typeface="Calibri"/>
                <a:cs typeface="Calibri"/>
                <a:sym typeface="Calibri"/>
              </a:rPr>
              <a:t>Initiate emergency action plan</a:t>
            </a:r>
            <a:endParaRPr sz="3200">
              <a:solidFill>
                <a:schemeClr val="dk1"/>
              </a:solidFill>
              <a:latin typeface="Calibri"/>
              <a:ea typeface="Calibri"/>
              <a:cs typeface="Calibri"/>
              <a:sym typeface="Calibri"/>
            </a:endParaRPr>
          </a:p>
        </p:txBody>
      </p:sp>
      <p:sp>
        <p:nvSpPr>
          <p:cNvPr id="295" name="Google Shape;295;p22"/>
          <p:cNvSpPr txBox="1"/>
          <p:nvPr/>
        </p:nvSpPr>
        <p:spPr>
          <a:xfrm>
            <a:off x="7414750" y="5628132"/>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
        <p:nvSpPr>
          <p:cNvPr id="296" name="Google Shape;296;p22"/>
          <p:cNvSpPr txBox="1"/>
          <p:nvPr>
            <p:ph type="title"/>
          </p:nvPr>
        </p:nvSpPr>
        <p:spPr>
          <a:xfrm>
            <a:off x="170212" y="278891"/>
            <a:ext cx="40207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Recognition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345162" y="263651"/>
            <a:ext cx="87988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Remove-from-sport</a:t>
            </a:r>
            <a:endParaRPr/>
          </a:p>
        </p:txBody>
      </p:sp>
      <p:sp>
        <p:nvSpPr>
          <p:cNvPr id="302" name="Google Shape;302;p23"/>
          <p:cNvSpPr txBox="1"/>
          <p:nvPr/>
        </p:nvSpPr>
        <p:spPr>
          <a:xfrm>
            <a:off x="236935" y="937259"/>
            <a:ext cx="11421110" cy="4140200"/>
          </a:xfrm>
          <a:prstGeom prst="rect">
            <a:avLst/>
          </a:prstGeom>
          <a:noFill/>
          <a:ln>
            <a:noFill/>
          </a:ln>
        </p:spPr>
        <p:txBody>
          <a:bodyPr anchorCtr="0" anchor="t" bIns="0" lIns="0" spcFirstLastPara="1" rIns="0" wrap="square" tIns="12700">
            <a:spAutoFit/>
          </a:bodyPr>
          <a:lstStyle/>
          <a:p>
            <a:pPr indent="-342900" lvl="0" marL="355600" marR="175895"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Any child/youth who experiences signs and symptoms of concussion following a blow to the head or body  will be considered to have a suspected concussion and must stop participation in the sport activity  immediately</a:t>
            </a:r>
            <a:endParaRPr sz="2000">
              <a:solidFill>
                <a:schemeClr val="dk1"/>
              </a:solidFill>
              <a:latin typeface="Calibri"/>
              <a:ea typeface="Calibri"/>
              <a:cs typeface="Calibri"/>
              <a:sym typeface="Calibri"/>
            </a:endParaRPr>
          </a:p>
          <a:p>
            <a:pPr indent="0" lvl="0" marL="0" marR="0" rtl="0" algn="l">
              <a:lnSpc>
                <a:spcPct val="100000"/>
              </a:lnSpc>
              <a:spcBef>
                <a:spcPts val="60"/>
              </a:spcBef>
              <a:spcAft>
                <a:spcPts val="0"/>
              </a:spcAft>
              <a:buClr>
                <a:schemeClr val="dk1"/>
              </a:buClr>
              <a:buSzPts val="2900"/>
              <a:buFont typeface="Arial"/>
              <a:buNone/>
            </a:pPr>
            <a:r>
              <a:t/>
            </a:r>
            <a:endParaRPr sz="2900">
              <a:solidFill>
                <a:schemeClr val="dk1"/>
              </a:solidFill>
              <a:latin typeface="Calibri"/>
              <a:ea typeface="Calibri"/>
              <a:cs typeface="Calibri"/>
              <a:sym typeface="Calibri"/>
            </a:endParaRPr>
          </a:p>
          <a:p>
            <a:pPr indent="-342900" lvl="0" marL="355600" marR="635635" rtl="0" algn="l">
              <a:lnSpc>
                <a:spcPct val="10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Who is responsible for recognising a suspected concussion? </a:t>
            </a:r>
            <a:r>
              <a:rPr lang="en-US" sz="2000">
                <a:solidFill>
                  <a:schemeClr val="dk1"/>
                </a:solidFill>
                <a:latin typeface="Calibri"/>
                <a:ea typeface="Calibri"/>
                <a:cs typeface="Calibri"/>
                <a:sym typeface="Calibri"/>
              </a:rPr>
              <a:t>All team officials hold a responsibility to  recognise the signs and symptoms of a suspected concussion</a:t>
            </a:r>
            <a:endParaRPr sz="20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chemeClr val="dk1"/>
              </a:buClr>
              <a:buSzPts val="2900"/>
              <a:buFont typeface="Arial"/>
              <a:buNone/>
            </a:pPr>
            <a:r>
              <a:t/>
            </a:r>
            <a:endParaRPr sz="2900">
              <a:solidFill>
                <a:schemeClr val="dk1"/>
              </a:solidFill>
              <a:latin typeface="Calibri"/>
              <a:ea typeface="Calibri"/>
              <a:cs typeface="Calibri"/>
              <a:sym typeface="Calibri"/>
            </a:endParaRPr>
          </a:p>
          <a:p>
            <a:pPr indent="-342900" lvl="0" marL="355600" marR="5080" rtl="0" algn="l">
              <a:lnSpc>
                <a:spcPct val="100000"/>
              </a:lnSpc>
              <a:spcBef>
                <a:spcPts val="5"/>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Who is responsible for removal from play? </a:t>
            </a:r>
            <a:r>
              <a:rPr lang="en-US" sz="2000">
                <a:solidFill>
                  <a:schemeClr val="dk1"/>
                </a:solidFill>
                <a:latin typeface="Calibri"/>
                <a:ea typeface="Calibri"/>
                <a:cs typeface="Calibri"/>
                <a:sym typeface="Calibri"/>
              </a:rPr>
              <a:t>When present, </a:t>
            </a:r>
            <a:r>
              <a:rPr b="1" lang="en-US" sz="2000">
                <a:solidFill>
                  <a:schemeClr val="dk1"/>
                </a:solidFill>
                <a:latin typeface="Calibri"/>
                <a:ea typeface="Calibri"/>
                <a:cs typeface="Calibri"/>
                <a:sym typeface="Calibri"/>
              </a:rPr>
              <a:t>team trainers hold the final decision to remove  players with a suspected concussion. </a:t>
            </a:r>
            <a:r>
              <a:rPr lang="en-US" sz="2000">
                <a:solidFill>
                  <a:schemeClr val="dk1"/>
                </a:solidFill>
                <a:latin typeface="Calibri"/>
                <a:ea typeface="Calibri"/>
                <a:cs typeface="Calibri"/>
                <a:sym typeface="Calibri"/>
              </a:rPr>
              <a:t>If there is doubt whether a concussion has occurred, it is to be  assumed that it has. </a:t>
            </a:r>
            <a:r>
              <a:rPr b="1" i="1" lang="en-US" sz="2000">
                <a:solidFill>
                  <a:schemeClr val="dk1"/>
                </a:solidFill>
                <a:latin typeface="Calibri"/>
                <a:ea typeface="Calibri"/>
                <a:cs typeface="Calibri"/>
                <a:sym typeface="Calibri"/>
              </a:rPr>
              <a:t>If no team trainer is present order of next most responsible individuals:</a:t>
            </a:r>
            <a:endParaRPr sz="2000">
              <a:solidFill>
                <a:schemeClr val="dk1"/>
              </a:solidFill>
              <a:latin typeface="Calibri"/>
              <a:ea typeface="Calibri"/>
              <a:cs typeface="Calibri"/>
              <a:sym typeface="Calibri"/>
            </a:endParaRPr>
          </a:p>
          <a:p>
            <a:pPr indent="-342900" lvl="1" marL="81280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An individual with trainer certification</a:t>
            </a:r>
            <a:endParaRPr b="0" i="0" sz="2000" u="none" cap="none" strike="noStrike">
              <a:solidFill>
                <a:schemeClr val="dk1"/>
              </a:solidFill>
              <a:latin typeface="Calibri"/>
              <a:ea typeface="Calibri"/>
              <a:cs typeface="Calibri"/>
              <a:sym typeface="Calibri"/>
            </a:endParaRPr>
          </a:p>
          <a:p>
            <a:pPr indent="-342900" lvl="1" marL="812800" marR="0" rtl="0" algn="l">
              <a:lnSpc>
                <a:spcPct val="10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Team head coach</a:t>
            </a:r>
            <a:endParaRPr b="0" i="0" sz="2000" u="none" cap="none" strike="noStrike">
              <a:solidFill>
                <a:schemeClr val="dk1"/>
              </a:solidFill>
              <a:latin typeface="Calibri"/>
              <a:ea typeface="Calibri"/>
              <a:cs typeface="Calibri"/>
              <a:sym typeface="Calibri"/>
            </a:endParaRPr>
          </a:p>
        </p:txBody>
      </p:sp>
      <p:sp>
        <p:nvSpPr>
          <p:cNvPr id="303" name="Google Shape;303;p23"/>
          <p:cNvSpPr txBox="1"/>
          <p:nvPr/>
        </p:nvSpPr>
        <p:spPr>
          <a:xfrm>
            <a:off x="7414750" y="5750052"/>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4"/>
          <p:cNvSpPr txBox="1"/>
          <p:nvPr>
            <p:ph type="title"/>
          </p:nvPr>
        </p:nvSpPr>
        <p:spPr>
          <a:xfrm>
            <a:off x="345162" y="263651"/>
            <a:ext cx="83416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Remove-from-sport</a:t>
            </a:r>
            <a:endParaRPr/>
          </a:p>
        </p:txBody>
      </p:sp>
      <p:sp>
        <p:nvSpPr>
          <p:cNvPr id="309" name="Google Shape;309;p24"/>
          <p:cNvSpPr txBox="1"/>
          <p:nvPr/>
        </p:nvSpPr>
        <p:spPr>
          <a:xfrm>
            <a:off x="436601" y="876300"/>
            <a:ext cx="11256645" cy="521424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000" u="sng">
                <a:solidFill>
                  <a:schemeClr val="dk1"/>
                </a:solidFill>
                <a:latin typeface="Calibri"/>
                <a:ea typeface="Calibri"/>
                <a:cs typeface="Calibri"/>
                <a:sym typeface="Calibri"/>
              </a:rPr>
              <a:t>Once removed the trainer must:</a:t>
            </a:r>
            <a:endParaRPr sz="20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1950">
              <a:solidFill>
                <a:schemeClr val="dk1"/>
              </a:solidFill>
              <a:latin typeface="Calibri"/>
              <a:ea typeface="Calibri"/>
              <a:cs typeface="Calibri"/>
              <a:sym typeface="Calibri"/>
            </a:endParaRPr>
          </a:p>
          <a:p>
            <a:pPr indent="-457199" lvl="0" marL="926464" marR="930275" rtl="0" algn="l">
              <a:lnSpc>
                <a:spcPct val="100000"/>
              </a:lnSpc>
              <a:spcBef>
                <a:spcPts val="5"/>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Monitor the player until a parent/guardian is contacted or on-site. Players with a suspected  concussion should not be left alone. Older players should not drive themselves.</a:t>
            </a:r>
            <a:endParaRPr sz="20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Clr>
                <a:schemeClr val="dk1"/>
              </a:buClr>
              <a:buSzPts val="1950"/>
              <a:buFont typeface="Calibri"/>
              <a:buNone/>
            </a:pPr>
            <a:r>
              <a:t/>
            </a:r>
            <a:endParaRPr sz="1950">
              <a:solidFill>
                <a:schemeClr val="dk1"/>
              </a:solidFill>
              <a:latin typeface="Calibri"/>
              <a:ea typeface="Calibri"/>
              <a:cs typeface="Calibri"/>
              <a:sym typeface="Calibri"/>
            </a:endParaRPr>
          </a:p>
          <a:p>
            <a:pPr indent="-457199" lvl="0" marL="926464" marR="5080" rtl="0" algn="l">
              <a:lnSpc>
                <a:spcPct val="100000"/>
              </a:lnSpc>
              <a:spcBef>
                <a:spcPts val="5"/>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Complete a </a:t>
            </a:r>
            <a:r>
              <a:rPr b="1" i="1" lang="en-US" sz="2000">
                <a:solidFill>
                  <a:schemeClr val="dk1"/>
                </a:solidFill>
                <a:latin typeface="Calibri"/>
                <a:ea typeface="Calibri"/>
                <a:cs typeface="Calibri"/>
                <a:sym typeface="Calibri"/>
              </a:rPr>
              <a:t>Suspected Concussion Report Form </a:t>
            </a:r>
            <a:r>
              <a:rPr lang="en-US" sz="2000">
                <a:solidFill>
                  <a:schemeClr val="dk1"/>
                </a:solidFill>
                <a:latin typeface="Calibri"/>
                <a:ea typeface="Calibri"/>
                <a:cs typeface="Calibri"/>
                <a:sym typeface="Calibri"/>
              </a:rPr>
              <a:t>immediately after a concussion is suspected</a:t>
            </a:r>
            <a:r>
              <a:rPr i="1" lang="en-US" sz="2000">
                <a:solidFill>
                  <a:schemeClr val="dk1"/>
                </a:solidFill>
                <a:latin typeface="Calibri"/>
                <a:ea typeface="Calibri"/>
                <a:cs typeface="Calibri"/>
                <a:sym typeface="Calibri"/>
              </a:rPr>
              <a:t>. Trainer  must provide copies of the Suspected Concussion Report Form to:</a:t>
            </a:r>
            <a:endParaRPr sz="2000">
              <a:solidFill>
                <a:schemeClr val="dk1"/>
              </a:solidFill>
              <a:latin typeface="Calibri"/>
              <a:ea typeface="Calibri"/>
              <a:cs typeface="Calibri"/>
              <a:sym typeface="Calibri"/>
            </a:endParaRPr>
          </a:p>
          <a:p>
            <a:pPr indent="-457833" lvl="1" marL="13843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individual’s parents/guardian to bring to their medical appointment</a:t>
            </a:r>
            <a:endParaRPr b="0" i="0" sz="2000" u="none" cap="none" strike="noStrike">
              <a:solidFill>
                <a:schemeClr val="dk1"/>
              </a:solidFill>
              <a:latin typeface="Calibri"/>
              <a:ea typeface="Calibri"/>
              <a:cs typeface="Calibri"/>
              <a:sym typeface="Calibri"/>
            </a:endParaRPr>
          </a:p>
          <a:p>
            <a:pPr indent="-457833" lvl="1" marL="13843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One copy to the head trainer </a:t>
            </a:r>
            <a:r>
              <a:rPr b="0"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petertripp@Hotmail.com</a:t>
            </a:r>
            <a:r>
              <a:rPr b="0" i="0" lang="en-US" sz="2000" u="none" cap="none" strike="noStrike">
                <a:solidFill>
                  <a:schemeClr val="dk1"/>
                </a:solidFill>
                <a:latin typeface="Calibri"/>
                <a:ea typeface="Calibri"/>
                <a:cs typeface="Calibri"/>
                <a:sym typeface="Calibri"/>
              </a:rPr>
              <a:t> &amp; </a:t>
            </a:r>
            <a:r>
              <a:rPr b="0"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riskmanagement@greaterkingstonhockey.com</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1" marL="457200" marR="0" rtl="0" algn="l">
              <a:lnSpc>
                <a:spcPct val="100000"/>
              </a:lnSpc>
              <a:spcBef>
                <a:spcPts val="15"/>
              </a:spcBef>
              <a:spcAft>
                <a:spcPts val="0"/>
              </a:spcAft>
              <a:buClr>
                <a:schemeClr val="dk1"/>
              </a:buClr>
              <a:buSzPts val="1950"/>
              <a:buFont typeface="Arial"/>
              <a:buNone/>
            </a:pPr>
            <a:r>
              <a:t/>
            </a:r>
            <a:endParaRPr b="0" i="0" sz="1950" u="none" cap="none" strike="noStrike">
              <a:solidFill>
                <a:schemeClr val="dk1"/>
              </a:solidFill>
              <a:latin typeface="Calibri"/>
              <a:ea typeface="Calibri"/>
              <a:cs typeface="Calibri"/>
              <a:sym typeface="Calibri"/>
            </a:endParaRPr>
          </a:p>
          <a:p>
            <a:pPr indent="0" lvl="0" marL="926464" marR="40640" rtl="0" algn="l">
              <a:lnSpc>
                <a:spcPct val="100000"/>
              </a:lnSpc>
              <a:spcBef>
                <a:spcPts val="0"/>
              </a:spcBef>
              <a:spcAft>
                <a:spcPts val="0"/>
              </a:spcAft>
              <a:buNone/>
            </a:pPr>
            <a:r>
              <a:rPr i="1" lang="en-US" sz="2000">
                <a:solidFill>
                  <a:schemeClr val="dk1"/>
                </a:solidFill>
                <a:latin typeface="Calibri"/>
                <a:ea typeface="Calibri"/>
                <a:cs typeface="Calibri"/>
                <a:sym typeface="Calibri"/>
              </a:rPr>
              <a:t>Note: If the form was completed by another individual with trainer certification or team head coach  (as trainer was not present), that individual must send to the team trainer who review and submit to  head trainer</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1950">
              <a:solidFill>
                <a:schemeClr val="dk1"/>
              </a:solidFill>
              <a:latin typeface="Calibri"/>
              <a:ea typeface="Calibri"/>
              <a:cs typeface="Calibri"/>
              <a:sym typeface="Calibri"/>
            </a:endParaRPr>
          </a:p>
          <a:p>
            <a:pPr indent="-457199" lvl="0" marL="926464" marR="151130" rtl="0" algn="l">
              <a:lnSpc>
                <a:spcPct val="100000"/>
              </a:lnSpc>
              <a:spcBef>
                <a:spcPts val="0"/>
              </a:spcBef>
              <a:spcAft>
                <a:spcPts val="0"/>
              </a:spcAft>
              <a:buClr>
                <a:schemeClr val="dk1"/>
              </a:buClr>
              <a:buSzPts val="2000"/>
              <a:buFont typeface="Calibri"/>
              <a:buAutoNum type="arabicPeriod" startAt="3"/>
            </a:pPr>
            <a:r>
              <a:rPr lang="en-US" sz="2000">
                <a:solidFill>
                  <a:schemeClr val="dk1"/>
                </a:solidFill>
                <a:latin typeface="Calibri"/>
                <a:ea typeface="Calibri"/>
                <a:cs typeface="Calibri"/>
                <a:sym typeface="Calibri"/>
              </a:rPr>
              <a:t>Recommend to the players parent/guardian that they see a medical doctor or nurse practitioner as  soon as possible for assessment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5"/>
          <p:cNvSpPr txBox="1"/>
          <p:nvPr>
            <p:ph type="title"/>
          </p:nvPr>
        </p:nvSpPr>
        <p:spPr>
          <a:xfrm>
            <a:off x="345162" y="263651"/>
            <a:ext cx="93322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Suspected concussion report form</a:t>
            </a:r>
            <a:endParaRPr/>
          </a:p>
        </p:txBody>
      </p:sp>
      <p:pic>
        <p:nvPicPr>
          <p:cNvPr id="315" name="Google Shape;315;p25"/>
          <p:cNvPicPr preferRelativeResize="0"/>
          <p:nvPr/>
        </p:nvPicPr>
        <p:blipFill rotWithShape="1">
          <a:blip r:embed="rId3">
            <a:alphaModFix/>
          </a:blip>
          <a:srcRect b="0" l="0" r="0" t="0"/>
          <a:stretch/>
        </p:blipFill>
        <p:spPr>
          <a:xfrm>
            <a:off x="446486" y="2396535"/>
            <a:ext cx="11260678" cy="14743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26"/>
          <p:cNvPicPr preferRelativeResize="0"/>
          <p:nvPr/>
        </p:nvPicPr>
        <p:blipFill rotWithShape="1">
          <a:blip r:embed="rId3">
            <a:alphaModFix/>
          </a:blip>
          <a:srcRect b="0" l="0" r="0" t="0"/>
          <a:stretch/>
        </p:blipFill>
        <p:spPr>
          <a:xfrm>
            <a:off x="1227770" y="1036319"/>
            <a:ext cx="9964536" cy="4884219"/>
          </a:xfrm>
          <a:prstGeom prst="rect">
            <a:avLst/>
          </a:prstGeom>
          <a:noFill/>
          <a:ln>
            <a:noFill/>
          </a:ln>
        </p:spPr>
      </p:pic>
      <p:sp>
        <p:nvSpPr>
          <p:cNvPr id="321" name="Google Shape;321;p26"/>
          <p:cNvSpPr txBox="1"/>
          <p:nvPr>
            <p:ph type="title"/>
          </p:nvPr>
        </p:nvSpPr>
        <p:spPr>
          <a:xfrm>
            <a:off x="345162" y="263651"/>
            <a:ext cx="103990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Suspected concussion report form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type="title"/>
          </p:nvPr>
        </p:nvSpPr>
        <p:spPr>
          <a:xfrm>
            <a:off x="345162" y="263651"/>
            <a:ext cx="110086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Suspected concussion report form</a:t>
            </a:r>
            <a:endParaRPr/>
          </a:p>
        </p:txBody>
      </p:sp>
      <p:pic>
        <p:nvPicPr>
          <p:cNvPr id="327" name="Google Shape;327;p27"/>
          <p:cNvPicPr preferRelativeResize="0"/>
          <p:nvPr/>
        </p:nvPicPr>
        <p:blipFill rotWithShape="1">
          <a:blip r:embed="rId3">
            <a:alphaModFix/>
          </a:blip>
          <a:srcRect b="0" l="0" r="0" t="0"/>
          <a:stretch/>
        </p:blipFill>
        <p:spPr>
          <a:xfrm>
            <a:off x="794480" y="1211101"/>
            <a:ext cx="10664645" cy="4542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8"/>
          <p:cNvSpPr txBox="1"/>
          <p:nvPr>
            <p:ph type="title"/>
          </p:nvPr>
        </p:nvSpPr>
        <p:spPr>
          <a:xfrm>
            <a:off x="345162" y="263651"/>
            <a:ext cx="107038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Suspected concussion report form</a:t>
            </a:r>
            <a:endParaRPr/>
          </a:p>
        </p:txBody>
      </p:sp>
      <p:pic>
        <p:nvPicPr>
          <p:cNvPr id="333" name="Google Shape;333;p28"/>
          <p:cNvPicPr preferRelativeResize="0"/>
          <p:nvPr/>
        </p:nvPicPr>
        <p:blipFill rotWithShape="1">
          <a:blip r:embed="rId3">
            <a:alphaModFix/>
          </a:blip>
          <a:srcRect b="0" l="0" r="0" t="0"/>
          <a:stretch/>
        </p:blipFill>
        <p:spPr>
          <a:xfrm>
            <a:off x="130650" y="2348655"/>
            <a:ext cx="11709582" cy="17474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9"/>
          <p:cNvSpPr txBox="1"/>
          <p:nvPr/>
        </p:nvSpPr>
        <p:spPr>
          <a:xfrm>
            <a:off x="295143" y="1334515"/>
            <a:ext cx="11057255" cy="3695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Importance of suspected concussion report forms:</a:t>
            </a:r>
            <a:endParaRPr sz="24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2350">
              <a:solidFill>
                <a:schemeClr val="dk1"/>
              </a:solidFill>
              <a:latin typeface="Calibri"/>
              <a:ea typeface="Calibri"/>
              <a:cs typeface="Calibri"/>
              <a:sym typeface="Calibri"/>
            </a:endParaRPr>
          </a:p>
          <a:p>
            <a:pPr indent="-342900" lvl="0" marL="355600" marR="0" rtl="0" algn="l">
              <a:lnSpc>
                <a:spcPct val="100000"/>
              </a:lnSpc>
              <a:spcBef>
                <a:spcPts val="5"/>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Catalyst: </a:t>
            </a:r>
            <a:r>
              <a:rPr lang="en-US" sz="2400">
                <a:solidFill>
                  <a:schemeClr val="dk1"/>
                </a:solidFill>
                <a:latin typeface="Calibri"/>
                <a:ea typeface="Calibri"/>
                <a:cs typeface="Calibri"/>
                <a:sym typeface="Calibri"/>
              </a:rPr>
              <a:t>Initiates the concussion policy process</a:t>
            </a:r>
            <a:endParaRPr sz="24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chemeClr val="dk1"/>
              </a:buClr>
              <a:buSzPts val="2350"/>
              <a:buFont typeface="Arial"/>
              <a:buNone/>
            </a:pPr>
            <a:r>
              <a:t/>
            </a:r>
            <a:endParaRPr sz="23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Recording: </a:t>
            </a:r>
            <a:r>
              <a:rPr lang="en-US" sz="2400">
                <a:solidFill>
                  <a:schemeClr val="dk1"/>
                </a:solidFill>
                <a:latin typeface="Calibri"/>
                <a:ea typeface="Calibri"/>
                <a:cs typeface="Calibri"/>
                <a:sym typeface="Calibri"/>
              </a:rPr>
              <a:t>Record of the suspected injury</a:t>
            </a:r>
            <a:endParaRPr sz="2400">
              <a:solidFill>
                <a:schemeClr val="dk1"/>
              </a:solidFill>
              <a:latin typeface="Calibri"/>
              <a:ea typeface="Calibri"/>
              <a:cs typeface="Calibri"/>
              <a:sym typeface="Calibri"/>
            </a:endParaRPr>
          </a:p>
          <a:p>
            <a:pPr indent="0" lvl="0" marL="0" marR="0" rtl="0" algn="l">
              <a:lnSpc>
                <a:spcPct val="100000"/>
              </a:lnSpc>
              <a:spcBef>
                <a:spcPts val="40"/>
              </a:spcBef>
              <a:spcAft>
                <a:spcPts val="0"/>
              </a:spcAft>
              <a:buClr>
                <a:schemeClr val="dk1"/>
              </a:buClr>
              <a:buSzPts val="2250"/>
              <a:buFont typeface="Arial"/>
              <a:buNone/>
            </a:pPr>
            <a:r>
              <a:t/>
            </a:r>
            <a:endParaRPr sz="2250">
              <a:solidFill>
                <a:schemeClr val="dk1"/>
              </a:solidFill>
              <a:latin typeface="Calibri"/>
              <a:ea typeface="Calibri"/>
              <a:cs typeface="Calibri"/>
              <a:sym typeface="Calibri"/>
            </a:endParaRPr>
          </a:p>
          <a:p>
            <a:pPr indent="-342900" lvl="0" marL="354965" marR="5080" rtl="0" algn="l">
              <a:lnSpc>
                <a:spcPct val="1008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Communicating: </a:t>
            </a:r>
            <a:r>
              <a:rPr lang="en-US" sz="2400">
                <a:solidFill>
                  <a:schemeClr val="dk1"/>
                </a:solidFill>
                <a:latin typeface="Calibri"/>
                <a:ea typeface="Calibri"/>
                <a:cs typeface="Calibri"/>
                <a:sym typeface="Calibri"/>
              </a:rPr>
              <a:t>Consistent way of communicating suspected injuries to parents, head  coaches and medical community</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Surveillance</a:t>
            </a:r>
            <a:r>
              <a:rPr lang="en-US" sz="2400">
                <a:solidFill>
                  <a:schemeClr val="dk1"/>
                </a:solidFill>
                <a:latin typeface="Calibri"/>
                <a:ea typeface="Calibri"/>
                <a:cs typeface="Calibri"/>
                <a:sym typeface="Calibri"/>
              </a:rPr>
              <a:t>: Can support clubs/districts in injury data collection</a:t>
            </a:r>
            <a:endParaRPr sz="2400">
              <a:solidFill>
                <a:schemeClr val="dk1"/>
              </a:solidFill>
              <a:latin typeface="Calibri"/>
              <a:ea typeface="Calibri"/>
              <a:cs typeface="Calibri"/>
              <a:sym typeface="Calibri"/>
            </a:endParaRPr>
          </a:p>
        </p:txBody>
      </p:sp>
      <p:sp>
        <p:nvSpPr>
          <p:cNvPr id="339" name="Google Shape;339;p29"/>
          <p:cNvSpPr txBox="1"/>
          <p:nvPr>
            <p:ph type="title"/>
          </p:nvPr>
        </p:nvSpPr>
        <p:spPr>
          <a:xfrm>
            <a:off x="345162" y="263651"/>
            <a:ext cx="93322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Suspected concussion report form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254702" y="281939"/>
            <a:ext cx="736529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Rowan’s Law (Bill 193)</a:t>
            </a:r>
            <a:endParaRPr/>
          </a:p>
        </p:txBody>
      </p:sp>
      <p:pic>
        <p:nvPicPr>
          <p:cNvPr id="156" name="Google Shape;156;p3"/>
          <p:cNvPicPr preferRelativeResize="0"/>
          <p:nvPr/>
        </p:nvPicPr>
        <p:blipFill rotWithShape="1">
          <a:blip r:embed="rId3">
            <a:alphaModFix/>
          </a:blip>
          <a:srcRect b="0" l="0" r="0" t="0"/>
          <a:stretch/>
        </p:blipFill>
        <p:spPr>
          <a:xfrm>
            <a:off x="3282150" y="1189986"/>
            <a:ext cx="5263940" cy="3946837"/>
          </a:xfrm>
          <a:prstGeom prst="rect">
            <a:avLst/>
          </a:prstGeom>
          <a:noFill/>
          <a:ln>
            <a:noFill/>
          </a:ln>
        </p:spPr>
      </p:pic>
      <p:sp>
        <p:nvSpPr>
          <p:cNvPr id="157" name="Google Shape;157;p3"/>
          <p:cNvSpPr txBox="1"/>
          <p:nvPr/>
        </p:nvSpPr>
        <p:spPr>
          <a:xfrm>
            <a:off x="457200" y="5791200"/>
            <a:ext cx="9601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009242"/>
                </a:solidFill>
                <a:latin typeface="Trebuchet MS"/>
                <a:ea typeface="Trebuchet MS"/>
                <a:cs typeface="Trebuchet MS"/>
                <a:sym typeface="Trebuchet MS"/>
                <a:hlinkClick r:id="rId4">
                  <a:extLst>
                    <a:ext uri="{A12FA001-AC4F-418D-AE19-62706E023703}">
                      <ahyp:hlinkClr val="tx"/>
                    </a:ext>
                  </a:extLst>
                </a:hlinkClick>
              </a:rPr>
              <a:t>https://www.ola.org/en/legislative-business/bills/parliament-41/session-2/bill-193</a:t>
            </a:r>
            <a:endParaRPr b="1" sz="1800">
              <a:solidFill>
                <a:srgbClr val="009242"/>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0"/>
          <p:cNvSpPr txBox="1"/>
          <p:nvPr>
            <p:ph type="title"/>
          </p:nvPr>
        </p:nvSpPr>
        <p:spPr>
          <a:xfrm>
            <a:off x="216362" y="227076"/>
            <a:ext cx="109850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Refer to medical assessment/diagnosis</a:t>
            </a:r>
            <a:endParaRPr/>
          </a:p>
        </p:txBody>
      </p:sp>
      <p:sp>
        <p:nvSpPr>
          <p:cNvPr id="345" name="Google Shape;345;p30"/>
          <p:cNvSpPr txBox="1"/>
          <p:nvPr/>
        </p:nvSpPr>
        <p:spPr>
          <a:xfrm>
            <a:off x="520700" y="1181100"/>
            <a:ext cx="11370300" cy="4826100"/>
          </a:xfrm>
          <a:prstGeom prst="rect">
            <a:avLst/>
          </a:prstGeom>
          <a:noFill/>
          <a:ln>
            <a:noFill/>
          </a:ln>
        </p:spPr>
        <p:txBody>
          <a:bodyPr anchorCtr="0" anchor="t" bIns="0" lIns="0" spcFirstLastPara="1" rIns="0" wrap="square" tIns="12700">
            <a:spAutoFit/>
          </a:bodyPr>
          <a:lstStyle/>
          <a:p>
            <a:pPr indent="-342900" lvl="0" marL="355600" marR="364490" rtl="0" algn="l">
              <a:lnSpc>
                <a:spcPct val="100000"/>
              </a:lnSpc>
              <a:spcBef>
                <a:spcPts val="0"/>
              </a:spcBef>
              <a:spcAft>
                <a:spcPts val="0"/>
              </a:spcAft>
              <a:buClr>
                <a:schemeClr val="dk1"/>
              </a:buClr>
              <a:buSzPts val="2000"/>
              <a:buFont typeface="Calibri"/>
              <a:buAutoNum type="alphaLcParenR"/>
            </a:pPr>
            <a:r>
              <a:rPr b="1" lang="en-US" sz="2000">
                <a:solidFill>
                  <a:schemeClr val="dk1"/>
                </a:solidFill>
                <a:latin typeface="Calibri"/>
                <a:ea typeface="Calibri"/>
                <a:cs typeface="Calibri"/>
                <a:sym typeface="Calibri"/>
              </a:rPr>
              <a:t>Seeking medical assessment: </a:t>
            </a:r>
            <a:r>
              <a:rPr lang="en-US" sz="2000">
                <a:solidFill>
                  <a:schemeClr val="dk1"/>
                </a:solidFill>
                <a:latin typeface="Calibri"/>
                <a:ea typeface="Calibri"/>
                <a:cs typeface="Calibri"/>
                <a:sym typeface="Calibri"/>
              </a:rPr>
              <a:t>If a player has been deemed to have had a suspected concussion, it is the  parent/guardian’s responsibility to take the player to see a medical doctor or nurse practitioner as soon  as possible. Players with suspected concussions may not return to any GKHA activity until they have  received medical assessment and submitted necessary documentation.</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342900" lvl="0" marL="355600" marR="214629" rtl="0" algn="l">
              <a:lnSpc>
                <a:spcPct val="100000"/>
              </a:lnSpc>
              <a:spcBef>
                <a:spcPts val="1870"/>
              </a:spcBef>
              <a:spcAft>
                <a:spcPts val="0"/>
              </a:spcAft>
              <a:buClr>
                <a:schemeClr val="dk1"/>
              </a:buClr>
              <a:buSzPts val="2000"/>
              <a:buFont typeface="Calibri"/>
              <a:buAutoNum type="alphaLcParenR"/>
            </a:pPr>
            <a:r>
              <a:rPr b="1" lang="en-US" sz="2000">
                <a:solidFill>
                  <a:schemeClr val="dk1"/>
                </a:solidFill>
                <a:latin typeface="Calibri"/>
                <a:ea typeface="Calibri"/>
                <a:cs typeface="Calibri"/>
                <a:sym typeface="Calibri"/>
              </a:rPr>
              <a:t>Required type of initial medical assessment: </a:t>
            </a:r>
            <a:r>
              <a:rPr lang="en-US" sz="2000">
                <a:solidFill>
                  <a:schemeClr val="dk1"/>
                </a:solidFill>
                <a:latin typeface="Calibri"/>
                <a:ea typeface="Calibri"/>
                <a:cs typeface="Calibri"/>
                <a:sym typeface="Calibri"/>
              </a:rPr>
              <a:t>In addition to nurse practitioners, the types of medical  doctors that are qualified to evaluate patients with a suspected concussion include: family physician,  pediatrician, emergency room physician, sports-medicine physician, neurologist or internal medicine and  rehabilitation (physiatrists). </a:t>
            </a:r>
            <a:r>
              <a:rPr lang="en-US" sz="2000" u="sng">
                <a:solidFill>
                  <a:schemeClr val="dk1"/>
                </a:solidFill>
                <a:latin typeface="Calibri"/>
                <a:ea typeface="Calibri"/>
                <a:cs typeface="Calibri"/>
                <a:sym typeface="Calibri"/>
              </a:rPr>
              <a:t>Documentation from any other source will not be acceptable.</a:t>
            </a:r>
            <a:endParaRPr sz="20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1950">
              <a:solidFill>
                <a:schemeClr val="dk1"/>
              </a:solidFill>
              <a:latin typeface="Calibri"/>
              <a:ea typeface="Calibri"/>
              <a:cs typeface="Calibri"/>
              <a:sym typeface="Calibri"/>
            </a:endParaRPr>
          </a:p>
          <a:p>
            <a:pPr indent="0" lvl="0" marL="12700" marR="238125" rtl="0" algn="just">
              <a:lnSpc>
                <a:spcPct val="100000"/>
              </a:lnSpc>
              <a:spcBef>
                <a:spcPts val="5"/>
              </a:spcBef>
              <a:spcAft>
                <a:spcPts val="0"/>
              </a:spcAft>
              <a:buNone/>
            </a:pPr>
            <a:r>
              <a:rPr lang="en-US" sz="2000">
                <a:solidFill>
                  <a:schemeClr val="dk1"/>
                </a:solidFill>
                <a:latin typeface="Calibri"/>
                <a:ea typeface="Calibri"/>
                <a:cs typeface="Calibri"/>
                <a:sym typeface="Calibri"/>
              </a:rPr>
              <a:t>Note: Written documentation by a medical doctor or nurse practitioner may be provided in any format from  the medical assessment. A recommended </a:t>
            </a:r>
            <a:r>
              <a:rPr b="1" lang="en-US" sz="2000" u="sng">
                <a:solidFill>
                  <a:schemeClr val="dk1"/>
                </a:solidFill>
                <a:latin typeface="Calibri"/>
                <a:ea typeface="Calibri"/>
                <a:cs typeface="Calibri"/>
                <a:sym typeface="Calibri"/>
              </a:rPr>
              <a:t>Medical Assessment Letter</a:t>
            </a:r>
            <a:r>
              <a:rPr b="1"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template can be found in Parachute’s  Canadian Guideline for Concussion in Sport.</a:t>
            </a:r>
            <a:endParaRPr/>
          </a:p>
          <a:p>
            <a:pPr indent="0" lvl="0" marL="0" marR="0" rtl="0" algn="l">
              <a:lnSpc>
                <a:spcPct val="100000"/>
              </a:lnSpc>
              <a:spcBef>
                <a:spcPts val="55"/>
              </a:spcBef>
              <a:spcAft>
                <a:spcPts val="0"/>
              </a:spcAft>
              <a:buNone/>
            </a:pPr>
            <a:r>
              <a:t/>
            </a:r>
            <a:endParaRPr sz="1900">
              <a:solidFill>
                <a:schemeClr val="dk1"/>
              </a:solidFill>
              <a:latin typeface="Calibri"/>
              <a:ea typeface="Calibri"/>
              <a:cs typeface="Calibri"/>
              <a:sym typeface="Calibri"/>
            </a:endParaRPr>
          </a:p>
          <a:p>
            <a:pPr indent="0" lvl="0" marL="6906259"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1"/>
          <p:cNvSpPr txBox="1"/>
          <p:nvPr>
            <p:ph type="title"/>
          </p:nvPr>
        </p:nvSpPr>
        <p:spPr>
          <a:xfrm>
            <a:off x="216363" y="227076"/>
            <a:ext cx="9745980" cy="11208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Medical assessment and diagnosis – </a:t>
            </a:r>
            <a:br>
              <a:rPr lang="en-US">
                <a:solidFill>
                  <a:srgbClr val="1DB836"/>
                </a:solidFill>
                <a:latin typeface="Arial"/>
                <a:ea typeface="Arial"/>
                <a:cs typeface="Arial"/>
                <a:sym typeface="Arial"/>
              </a:rPr>
            </a:br>
            <a:r>
              <a:rPr b="1" lang="en-US">
                <a:solidFill>
                  <a:srgbClr val="0070C0"/>
                </a:solidFill>
                <a:latin typeface="Arial"/>
                <a:ea typeface="Arial"/>
                <a:cs typeface="Arial"/>
                <a:sym typeface="Arial"/>
              </a:rPr>
              <a:t>NO concussion</a:t>
            </a:r>
            <a:endParaRPr/>
          </a:p>
        </p:txBody>
      </p:sp>
      <p:graphicFrame>
        <p:nvGraphicFramePr>
          <p:cNvPr id="351" name="Google Shape;351;p31"/>
          <p:cNvGraphicFramePr/>
          <p:nvPr/>
        </p:nvGraphicFramePr>
        <p:xfrm>
          <a:off x="216363" y="1600200"/>
          <a:ext cx="3000000" cy="3000000"/>
        </p:xfrm>
        <a:graphic>
          <a:graphicData uri="http://schemas.openxmlformats.org/drawingml/2006/table">
            <a:tbl>
              <a:tblPr bandRow="1" firstRow="1">
                <a:noFill/>
                <a:tableStyleId>{8595CC22-723A-41AC-A8D0-BEAC12430E65}</a:tableStyleId>
              </a:tblPr>
              <a:tblGrid>
                <a:gridCol w="5742950"/>
                <a:gridCol w="5742950"/>
              </a:tblGrid>
              <a:tr h="370850">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Parents/Player</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Trainer</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045375">
                <a:tc>
                  <a:txBody>
                    <a:bodyPr/>
                    <a:lstStyle/>
                    <a:p>
                      <a:pPr indent="-285750" lvl="0" marL="377190" marR="341630"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Parent/guardian must take the written  documentation from the medical assessment  (highlighting that the player did not have a  concussion), and give this document to the team  trainer.</a:t>
                      </a:r>
                      <a:endParaRPr sz="2000" u="none" cap="none" strike="noStrike">
                        <a:latin typeface="Calibri"/>
                        <a:ea typeface="Calibri"/>
                        <a:cs typeface="Calibri"/>
                        <a:sym typeface="Calibri"/>
                      </a:endParaRPr>
                    </a:p>
                    <a:p>
                      <a:pPr indent="-285750" lvl="0" marL="377190" marR="328930"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Parent/guardian should continue to monitor the  player for at least 24-48 hours after the event, as  signs and symptoms may be delayed or evolve  over that period.</a:t>
                      </a:r>
                      <a:endParaRPr sz="2000" u="none" cap="none" strike="noStrike">
                        <a:latin typeface="Calibri"/>
                        <a:ea typeface="Calibri"/>
                        <a:cs typeface="Calibri"/>
                        <a:sym typeface="Calibri"/>
                      </a:endParaRPr>
                    </a:p>
                  </a:txBody>
                  <a:tcPr marT="323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285750" lvl="0" marL="376555" marR="222250"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 to submit medical documentation to  the Head Trainer, Peter Tripp and Risk Management, before the  player is permitted to return to a hockey activity  (</a:t>
                      </a:r>
                      <a:r>
                        <a:rPr lang="en-US" sz="2000" u="sng" cap="none" strike="noStrike">
                          <a:solidFill>
                            <a:srgbClr val="00C2E2"/>
                          </a:solidFill>
                          <a:latin typeface="Calibri"/>
                          <a:ea typeface="Calibri"/>
                          <a:cs typeface="Calibri"/>
                          <a:sym typeface="Calibri"/>
                          <a:hlinkClick r:id="rId3">
                            <a:extLst>
                              <a:ext uri="{A12FA001-AC4F-418D-AE19-62706E023703}">
                                <ahyp:hlinkClr val="tx"/>
                              </a:ext>
                            </a:extLst>
                          </a:hlinkClick>
                        </a:rPr>
                        <a:t>petertripp@Hotmail.com</a:t>
                      </a:r>
                      <a:r>
                        <a:rPr lang="en-US" sz="2000" u="sng" cap="none" strike="noStrike">
                          <a:solidFill>
                            <a:srgbClr val="00C2E2"/>
                          </a:solidFill>
                          <a:latin typeface="Calibri"/>
                          <a:ea typeface="Calibri"/>
                          <a:cs typeface="Calibri"/>
                          <a:sym typeface="Calibri"/>
                        </a:rPr>
                        <a:t>  </a:t>
                      </a:r>
                      <a:r>
                        <a:rPr lang="en-US" sz="2000" u="sng" cap="none" strike="noStrike">
                          <a:solidFill>
                            <a:srgbClr val="00C2E2"/>
                          </a:solidFill>
                          <a:latin typeface="Calibri"/>
                          <a:ea typeface="Calibri"/>
                          <a:cs typeface="Calibri"/>
                          <a:sym typeface="Calibri"/>
                          <a:hlinkClick r:id="rId4">
                            <a:extLst>
                              <a:ext uri="{A12FA001-AC4F-418D-AE19-62706E023703}">
                                <ahyp:hlinkClr val="tx"/>
                              </a:ext>
                            </a:extLst>
                          </a:hlinkClick>
                        </a:rPr>
                        <a:t>riskmanagement@greaterkingstonhockey.com</a:t>
                      </a:r>
                      <a:r>
                        <a:rPr lang="en-US" sz="2000" u="sng" cap="none" strike="noStrike">
                          <a:solidFill>
                            <a:srgbClr val="00C2E2"/>
                          </a:solidFill>
                          <a:latin typeface="Calibri"/>
                          <a:ea typeface="Calibri"/>
                          <a:cs typeface="Calibri"/>
                          <a:sym typeface="Calibri"/>
                        </a:rPr>
                        <a:t> </a:t>
                      </a:r>
                      <a:r>
                        <a:rPr lang="en-US" sz="2000" u="none" cap="none" strike="noStrike">
                          <a:latin typeface="Calibri"/>
                          <a:ea typeface="Calibri"/>
                          <a:cs typeface="Calibri"/>
                          <a:sym typeface="Calibri"/>
                        </a:rPr>
                        <a:t>)</a:t>
                      </a:r>
                      <a:endParaRPr sz="2000" u="none" cap="none" strike="noStrike">
                        <a:latin typeface="Calibri"/>
                        <a:ea typeface="Calibri"/>
                        <a:cs typeface="Calibri"/>
                        <a:sym typeface="Calibri"/>
                      </a:endParaRPr>
                    </a:p>
                    <a:p>
                      <a:pPr indent="-285750" lvl="0" marL="376555" marR="551180"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trainers and head coaches will not allow  return until documentation has been received.</a:t>
                      </a:r>
                      <a:endParaRPr sz="2000" u="none" cap="none" strike="noStrike">
                        <a:latin typeface="Calibri"/>
                        <a:ea typeface="Calibri"/>
                        <a:cs typeface="Calibri"/>
                        <a:sym typeface="Calibri"/>
                      </a:endParaRPr>
                    </a:p>
                    <a:p>
                      <a:pPr indent="-285750" lvl="0" marL="376555" marR="334010"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trainers have the right to refuse a player to  return to any hockey activity if they deem the  player unfit to do so.</a:t>
                      </a:r>
                      <a:endParaRPr/>
                    </a:p>
                  </a:txBody>
                  <a:tcPr marT="323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2"/>
          <p:cNvSpPr txBox="1"/>
          <p:nvPr>
            <p:ph type="title"/>
          </p:nvPr>
        </p:nvSpPr>
        <p:spPr>
          <a:xfrm>
            <a:off x="216363" y="227076"/>
            <a:ext cx="9949180" cy="11208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Medical assessment and diagnosis – </a:t>
            </a:r>
            <a:br>
              <a:rPr lang="en-US">
                <a:solidFill>
                  <a:srgbClr val="1DB836"/>
                </a:solidFill>
                <a:latin typeface="Arial"/>
                <a:ea typeface="Arial"/>
                <a:cs typeface="Arial"/>
                <a:sym typeface="Arial"/>
              </a:rPr>
            </a:br>
            <a:r>
              <a:rPr b="1" lang="en-US">
                <a:solidFill>
                  <a:srgbClr val="0070C0"/>
                </a:solidFill>
                <a:latin typeface="Arial"/>
                <a:ea typeface="Arial"/>
                <a:cs typeface="Arial"/>
                <a:sym typeface="Arial"/>
              </a:rPr>
              <a:t>YES concussion</a:t>
            </a:r>
            <a:endParaRPr/>
          </a:p>
        </p:txBody>
      </p:sp>
      <p:graphicFrame>
        <p:nvGraphicFramePr>
          <p:cNvPr id="357" name="Google Shape;357;p32"/>
          <p:cNvGraphicFramePr/>
          <p:nvPr/>
        </p:nvGraphicFramePr>
        <p:xfrm>
          <a:off x="304800" y="1524000"/>
          <a:ext cx="3000000" cy="3000000"/>
        </p:xfrm>
        <a:graphic>
          <a:graphicData uri="http://schemas.openxmlformats.org/drawingml/2006/table">
            <a:tbl>
              <a:tblPr bandRow="1" firstRow="1">
                <a:noFill/>
                <a:tableStyleId>{8595CC22-723A-41AC-A8D0-BEAC12430E65}</a:tableStyleId>
              </a:tblPr>
              <a:tblGrid>
                <a:gridCol w="5742950"/>
                <a:gridCol w="5742950"/>
              </a:tblGrid>
              <a:tr h="365750">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Parents/Player</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Trainer</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25125">
                <a:tc>
                  <a:txBody>
                    <a:bodyPr/>
                    <a:lstStyle/>
                    <a:p>
                      <a:pPr indent="-285750" lvl="0" marL="377190" marR="239395"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Parent/guardian must take the written  documentation from the medical assessment  (highlighting that the player has been diagnosed  with a concussion), and give this document to the  team trainer</a:t>
                      </a:r>
                      <a:endParaRPr sz="2000" u="none" cap="none" strike="noStrike">
                        <a:latin typeface="Calibri"/>
                        <a:ea typeface="Calibri"/>
                        <a:cs typeface="Calibri"/>
                        <a:sym typeface="Calibri"/>
                      </a:endParaRPr>
                    </a:p>
                    <a:p>
                      <a:pPr indent="-285750" lvl="0" marL="377190" marR="619125"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The player is to begin stage 1 of the return-to-  sport protocol.</a:t>
                      </a:r>
                      <a:endParaRPr sz="2000" u="none" cap="none" strike="noStrike">
                        <a:latin typeface="Calibri"/>
                        <a:ea typeface="Calibri"/>
                        <a:cs typeface="Calibri"/>
                        <a:sym typeface="Calibri"/>
                      </a:endParaRPr>
                    </a:p>
                  </a:txBody>
                  <a:tcPr marT="311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42900" lvl="0" marL="433705" marR="126364"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 to submit medical documentation, in  addition to the </a:t>
                      </a:r>
                      <a:r>
                        <a:rPr b="1" lang="en-US" sz="2000" u="sng" cap="none" strike="noStrike">
                          <a:latin typeface="Calibri"/>
                          <a:ea typeface="Calibri"/>
                          <a:cs typeface="Calibri"/>
                          <a:sym typeface="Calibri"/>
                        </a:rPr>
                        <a:t>Hockey Canada Injury Report </a:t>
                      </a:r>
                      <a:r>
                        <a:rPr b="1" lang="en-US" sz="2000" u="none" cap="none" strike="noStrike">
                          <a:latin typeface="Calibri"/>
                          <a:ea typeface="Calibri"/>
                          <a:cs typeface="Calibri"/>
                          <a:sym typeface="Calibri"/>
                        </a:rPr>
                        <a:t> </a:t>
                      </a:r>
                      <a:r>
                        <a:rPr b="1" lang="en-US" sz="2000" u="sng" cap="none" strike="noStrike">
                          <a:latin typeface="Calibri"/>
                          <a:ea typeface="Calibri"/>
                          <a:cs typeface="Calibri"/>
                          <a:sym typeface="Calibri"/>
                        </a:rPr>
                        <a:t>Form,</a:t>
                      </a:r>
                      <a:r>
                        <a:rPr b="1" lang="en-US" sz="2000" u="none" cap="none" strike="noStrike">
                          <a:latin typeface="Calibri"/>
                          <a:ea typeface="Calibri"/>
                          <a:cs typeface="Calibri"/>
                          <a:sym typeface="Calibri"/>
                        </a:rPr>
                        <a:t> </a:t>
                      </a:r>
                      <a:r>
                        <a:rPr lang="en-US" sz="2000" u="none" cap="none" strike="noStrike">
                          <a:latin typeface="Calibri"/>
                          <a:ea typeface="Calibri"/>
                          <a:cs typeface="Calibri"/>
                          <a:sym typeface="Calibri"/>
                        </a:rPr>
                        <a:t>to the Head Trainer now that it is a  confirmed injury/concussion.</a:t>
                      </a:r>
                      <a:endParaRPr sz="2000" u="none" cap="none" strike="noStrike">
                        <a:latin typeface="Calibri"/>
                        <a:ea typeface="Calibri"/>
                        <a:cs typeface="Calibri"/>
                        <a:sym typeface="Calibri"/>
                      </a:endParaRPr>
                    </a:p>
                    <a:p>
                      <a:pPr indent="-342900" lvl="0" marL="433705" marR="212090"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trainers and head coaches will follow  gradual return-to-sport protocol and ensure no  participation in stage 5 and 6 sport activities until  medical clearance (See details on page 9-10)</a:t>
                      </a:r>
                      <a:endParaRPr sz="2000" u="none" cap="none" strike="noStrike">
                        <a:latin typeface="Calibri"/>
                        <a:ea typeface="Calibri"/>
                        <a:cs typeface="Calibri"/>
                        <a:sym typeface="Calibri"/>
                      </a:endParaRPr>
                    </a:p>
                  </a:txBody>
                  <a:tcPr marT="311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p:nvPr/>
        </p:nvSpPr>
        <p:spPr>
          <a:xfrm>
            <a:off x="229075" y="914400"/>
            <a:ext cx="8545801" cy="3857549"/>
          </a:xfrm>
          <a:custGeom>
            <a:rect b="b" l="l" r="r" t="t"/>
            <a:pathLst>
              <a:path extrusionOk="0" h="3413760" w="8503285">
                <a:moveTo>
                  <a:pt x="0" y="0"/>
                </a:moveTo>
                <a:lnTo>
                  <a:pt x="8502992" y="0"/>
                </a:lnTo>
                <a:lnTo>
                  <a:pt x="8502992" y="3413760"/>
                </a:lnTo>
                <a:lnTo>
                  <a:pt x="0" y="3413760"/>
                </a:lnTo>
                <a:lnTo>
                  <a:pt x="0" y="0"/>
                </a:lnTo>
                <a:close/>
              </a:path>
            </a:pathLst>
          </a:custGeom>
          <a:noFill/>
          <a:ln cap="flat" cmpd="sng" w="57150">
            <a:solidFill>
              <a:srgbClr val="0077D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63" name="Google Shape;363;p34"/>
          <p:cNvSpPr txBox="1"/>
          <p:nvPr>
            <p:ph type="title"/>
          </p:nvPr>
        </p:nvSpPr>
        <p:spPr>
          <a:xfrm>
            <a:off x="216363" y="227076"/>
            <a:ext cx="51176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Q&amp;A</a:t>
            </a:r>
            <a:endParaRPr/>
          </a:p>
        </p:txBody>
      </p:sp>
      <p:pic>
        <p:nvPicPr>
          <p:cNvPr id="364" name="Google Shape;364;p34"/>
          <p:cNvPicPr preferRelativeResize="0"/>
          <p:nvPr/>
        </p:nvPicPr>
        <p:blipFill rotWithShape="1">
          <a:blip r:embed="rId3">
            <a:alphaModFix/>
          </a:blip>
          <a:srcRect b="0" l="0" r="0" t="0"/>
          <a:stretch/>
        </p:blipFill>
        <p:spPr>
          <a:xfrm>
            <a:off x="8960424" y="1534458"/>
            <a:ext cx="3083261" cy="3083261"/>
          </a:xfrm>
          <a:prstGeom prst="rect">
            <a:avLst/>
          </a:prstGeom>
          <a:noFill/>
          <a:ln>
            <a:noFill/>
          </a:ln>
        </p:spPr>
      </p:pic>
      <p:sp>
        <p:nvSpPr>
          <p:cNvPr id="365" name="Google Shape;365;p34"/>
          <p:cNvSpPr txBox="1"/>
          <p:nvPr/>
        </p:nvSpPr>
        <p:spPr>
          <a:xfrm>
            <a:off x="536635" y="1119123"/>
            <a:ext cx="7617459" cy="3155950"/>
          </a:xfrm>
          <a:prstGeom prst="rect">
            <a:avLst/>
          </a:prstGeom>
          <a:noFill/>
          <a:ln>
            <a:noFill/>
          </a:ln>
        </p:spPr>
        <p:txBody>
          <a:bodyPr anchorCtr="0" anchor="t" bIns="0" lIns="0" spcFirstLastPara="1" rIns="0" wrap="square" tIns="25400">
            <a:spAutoFit/>
          </a:bodyPr>
          <a:lstStyle/>
          <a:p>
            <a:pPr indent="-457200" lvl="0" marL="469900" marR="522605" rtl="0" algn="just">
              <a:lnSpc>
                <a:spcPct val="119090"/>
              </a:lnSpc>
              <a:spcBef>
                <a:spcPts val="0"/>
              </a:spcBef>
              <a:spcAft>
                <a:spcPts val="0"/>
              </a:spcAft>
              <a:buClr>
                <a:srgbClr val="00B050"/>
              </a:buClr>
              <a:buSzPts val="2200"/>
              <a:buFont typeface="Noto Sans Symbols"/>
              <a:buChar char="✔"/>
            </a:pPr>
            <a:r>
              <a:rPr b="1" lang="en-US" sz="2200">
                <a:solidFill>
                  <a:srgbClr val="00B050"/>
                </a:solidFill>
                <a:latin typeface="Calibri"/>
                <a:ea typeface="Calibri"/>
                <a:cs typeface="Calibri"/>
                <a:sym typeface="Calibri"/>
              </a:rPr>
              <a:t>Recognize </a:t>
            </a:r>
            <a:r>
              <a:rPr lang="en-US" sz="2200">
                <a:solidFill>
                  <a:schemeClr val="dk1"/>
                </a:solidFill>
                <a:latin typeface="Calibri"/>
                <a:ea typeface="Calibri"/>
                <a:cs typeface="Calibri"/>
                <a:sym typeface="Calibri"/>
              </a:rPr>
              <a:t>the sign and symptoms (classroom, sport, other  activities)</a:t>
            </a:r>
            <a:endParaRPr sz="2200">
              <a:solidFill>
                <a:schemeClr val="dk1"/>
              </a:solidFill>
              <a:latin typeface="Calibri"/>
              <a:ea typeface="Calibri"/>
              <a:cs typeface="Calibri"/>
              <a:sym typeface="Calibri"/>
            </a:endParaRPr>
          </a:p>
          <a:p>
            <a:pPr indent="-457200" lvl="0" marL="469900" marR="0" rtl="0" algn="just">
              <a:lnSpc>
                <a:spcPct val="100000"/>
              </a:lnSpc>
              <a:spcBef>
                <a:spcPts val="1065"/>
              </a:spcBef>
              <a:spcAft>
                <a:spcPts val="0"/>
              </a:spcAft>
              <a:buClr>
                <a:srgbClr val="FFA340"/>
              </a:buClr>
              <a:buSzPts val="2200"/>
              <a:buFont typeface="Noto Sans Symbols"/>
              <a:buChar char="✔"/>
            </a:pPr>
            <a:r>
              <a:rPr b="1" lang="en-US" sz="2200">
                <a:solidFill>
                  <a:srgbClr val="FFA340"/>
                </a:solidFill>
                <a:latin typeface="Calibri"/>
                <a:ea typeface="Calibri"/>
                <a:cs typeface="Calibri"/>
                <a:sym typeface="Calibri"/>
              </a:rPr>
              <a:t>Remove </a:t>
            </a:r>
            <a:r>
              <a:rPr lang="en-US" sz="2200">
                <a:solidFill>
                  <a:schemeClr val="dk1"/>
                </a:solidFill>
                <a:latin typeface="Calibri"/>
                <a:ea typeface="Calibri"/>
                <a:cs typeface="Calibri"/>
                <a:sym typeface="Calibri"/>
              </a:rPr>
              <a:t>child/youth from the activity</a:t>
            </a:r>
            <a:endParaRPr sz="2200">
              <a:solidFill>
                <a:schemeClr val="dk1"/>
              </a:solidFill>
              <a:latin typeface="Calibri"/>
              <a:ea typeface="Calibri"/>
              <a:cs typeface="Calibri"/>
              <a:sym typeface="Calibri"/>
            </a:endParaRPr>
          </a:p>
          <a:p>
            <a:pPr indent="-457200" lvl="0" marL="469900" marR="5080" rtl="0" algn="just">
              <a:lnSpc>
                <a:spcPct val="100499"/>
              </a:lnSpc>
              <a:spcBef>
                <a:spcPts val="1235"/>
              </a:spcBef>
              <a:spcAft>
                <a:spcPts val="0"/>
              </a:spcAft>
              <a:buClr>
                <a:srgbClr val="00B0F0"/>
              </a:buClr>
              <a:buSzPts val="2200"/>
              <a:buFont typeface="Noto Sans Symbols"/>
              <a:buChar char="✔"/>
            </a:pPr>
            <a:r>
              <a:rPr b="1" lang="en-US" sz="2200">
                <a:solidFill>
                  <a:srgbClr val="00B0F0"/>
                </a:solidFill>
                <a:latin typeface="Calibri"/>
                <a:ea typeface="Calibri"/>
                <a:cs typeface="Calibri"/>
                <a:sym typeface="Calibri"/>
              </a:rPr>
              <a:t>Report </a:t>
            </a:r>
            <a:r>
              <a:rPr lang="en-US" sz="2200">
                <a:solidFill>
                  <a:schemeClr val="dk1"/>
                </a:solidFill>
                <a:latin typeface="Calibri"/>
                <a:ea typeface="Calibri"/>
                <a:cs typeface="Calibri"/>
                <a:sym typeface="Calibri"/>
              </a:rPr>
              <a:t>suspected injury to child/youth’s parent/guardian and a  team/club designate. Ensure they are not left alone and do not  drive themselves</a:t>
            </a:r>
            <a:endParaRPr sz="2200">
              <a:solidFill>
                <a:schemeClr val="dk1"/>
              </a:solidFill>
              <a:latin typeface="Calibri"/>
              <a:ea typeface="Calibri"/>
              <a:cs typeface="Calibri"/>
              <a:sym typeface="Calibri"/>
            </a:endParaRPr>
          </a:p>
          <a:p>
            <a:pPr indent="-457200" lvl="0" marL="469900" marR="306070" rtl="0" algn="just">
              <a:lnSpc>
                <a:spcPct val="117727"/>
              </a:lnSpc>
              <a:spcBef>
                <a:spcPts val="1305"/>
              </a:spcBef>
              <a:spcAft>
                <a:spcPts val="0"/>
              </a:spcAft>
              <a:buClr>
                <a:srgbClr val="7030A0"/>
              </a:buClr>
              <a:buSzPts val="2200"/>
              <a:buFont typeface="Noto Sans Symbols"/>
              <a:buChar char="✔"/>
            </a:pPr>
            <a:r>
              <a:rPr b="1" lang="en-US" sz="2200">
                <a:solidFill>
                  <a:srgbClr val="7030A0"/>
                </a:solidFill>
                <a:latin typeface="Calibri"/>
                <a:ea typeface="Calibri"/>
                <a:cs typeface="Calibri"/>
                <a:sym typeface="Calibri"/>
              </a:rPr>
              <a:t>Refer </a:t>
            </a:r>
            <a:r>
              <a:rPr lang="en-US" sz="2200">
                <a:solidFill>
                  <a:schemeClr val="dk1"/>
                </a:solidFill>
                <a:latin typeface="Calibri"/>
                <a:ea typeface="Calibri"/>
                <a:cs typeface="Calibri"/>
                <a:sym typeface="Calibri"/>
              </a:rPr>
              <a:t>child/youth to medical doctor or nurse practitioner for  assessment and diagnosis</a:t>
            </a:r>
            <a:endParaRPr sz="2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pic>
        <p:nvPicPr>
          <p:cNvPr id="370" name="Google Shape;370;p35"/>
          <p:cNvPicPr preferRelativeResize="0"/>
          <p:nvPr/>
        </p:nvPicPr>
        <p:blipFill rotWithShape="1">
          <a:blip r:embed="rId3">
            <a:alphaModFix/>
          </a:blip>
          <a:srcRect b="0" l="0" r="0" t="0"/>
          <a:stretch/>
        </p:blipFill>
        <p:spPr>
          <a:xfrm>
            <a:off x="0" y="2104671"/>
            <a:ext cx="12192000" cy="3431680"/>
          </a:xfrm>
          <a:prstGeom prst="rect">
            <a:avLst/>
          </a:prstGeom>
          <a:noFill/>
          <a:ln>
            <a:noFill/>
          </a:ln>
        </p:spPr>
      </p:pic>
      <p:sp>
        <p:nvSpPr>
          <p:cNvPr id="371" name="Google Shape;371;p35"/>
          <p:cNvSpPr txBox="1"/>
          <p:nvPr>
            <p:ph type="title"/>
          </p:nvPr>
        </p:nvSpPr>
        <p:spPr>
          <a:xfrm>
            <a:off x="2739566" y="3380739"/>
            <a:ext cx="6663055"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Recovery and clinical	support</a:t>
            </a:r>
            <a:endParaRPr sz="40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6"/>
          <p:cNvSpPr txBox="1"/>
          <p:nvPr>
            <p:ph type="title"/>
          </p:nvPr>
        </p:nvSpPr>
        <p:spPr>
          <a:xfrm>
            <a:off x="216362" y="208788"/>
            <a:ext cx="106040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Changes is rest recommendation</a:t>
            </a:r>
            <a:endParaRPr/>
          </a:p>
        </p:txBody>
      </p:sp>
      <p:sp>
        <p:nvSpPr>
          <p:cNvPr id="377" name="Google Shape;377;p36"/>
          <p:cNvSpPr txBox="1"/>
          <p:nvPr/>
        </p:nvSpPr>
        <p:spPr>
          <a:xfrm>
            <a:off x="307803" y="932179"/>
            <a:ext cx="11328400" cy="49409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0070C0"/>
                </a:solidFill>
                <a:latin typeface="Calibri"/>
                <a:ea typeface="Calibri"/>
                <a:cs typeface="Calibri"/>
                <a:sym typeface="Calibri"/>
              </a:rPr>
              <a:t>The shift to an active rehabilitation approach</a:t>
            </a:r>
            <a:endParaRPr sz="2400">
              <a:solidFill>
                <a:schemeClr val="dk1"/>
              </a:solidFill>
              <a:latin typeface="Calibri"/>
              <a:ea typeface="Calibri"/>
              <a:cs typeface="Calibri"/>
              <a:sym typeface="Calibri"/>
            </a:endParaRPr>
          </a:p>
          <a:p>
            <a:pPr indent="0" lvl="0" marL="0" marR="0" rtl="0" algn="l">
              <a:lnSpc>
                <a:spcPct val="100000"/>
              </a:lnSpc>
              <a:spcBef>
                <a:spcPts val="50"/>
              </a:spcBef>
              <a:spcAft>
                <a:spcPts val="0"/>
              </a:spcAft>
              <a:buNone/>
            </a:pPr>
            <a:r>
              <a:t/>
            </a:r>
            <a:endParaRPr sz="23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Rest beyond 48 hours and strict limitations to low-risk activity </a:t>
            </a:r>
            <a:r>
              <a:rPr b="1" lang="en-US" sz="2000">
                <a:solidFill>
                  <a:schemeClr val="dk1"/>
                </a:solidFill>
                <a:latin typeface="Calibri"/>
                <a:ea typeface="Calibri"/>
                <a:cs typeface="Calibri"/>
                <a:sym typeface="Calibri"/>
              </a:rPr>
              <a:t>is no longer recommended.</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900"/>
              <a:buFont typeface="Arial"/>
              <a:buNone/>
            </a:pPr>
            <a:r>
              <a:t/>
            </a:r>
            <a:endParaRPr sz="1900">
              <a:solidFill>
                <a:schemeClr val="dk1"/>
              </a:solidFill>
              <a:latin typeface="Calibri"/>
              <a:ea typeface="Calibri"/>
              <a:cs typeface="Calibri"/>
              <a:sym typeface="Calibri"/>
            </a:endParaRPr>
          </a:p>
          <a:p>
            <a:pPr indent="-342900" lvl="0" marL="355600" marR="84455" rtl="0" algn="l">
              <a:lnSpc>
                <a:spcPct val="102499"/>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Encourage patients with post-concussion symptoms to engage in cognitive activity and low-risk physical  activity </a:t>
            </a:r>
            <a:r>
              <a:rPr b="1" lang="en-US" sz="2000">
                <a:solidFill>
                  <a:schemeClr val="dk1"/>
                </a:solidFill>
                <a:latin typeface="Calibri"/>
                <a:ea typeface="Calibri"/>
                <a:cs typeface="Calibri"/>
                <a:sym typeface="Calibri"/>
              </a:rPr>
              <a:t>as soon as tolerated </a:t>
            </a:r>
            <a:r>
              <a:rPr lang="en-US" sz="2000">
                <a:solidFill>
                  <a:schemeClr val="dk1"/>
                </a:solidFill>
                <a:latin typeface="Calibri"/>
                <a:ea typeface="Calibri"/>
                <a:cs typeface="Calibri"/>
                <a:sym typeface="Calibri"/>
              </a:rPr>
              <a:t>while staying below their symptom-exacerbation thresholds. </a:t>
            </a:r>
            <a:r>
              <a:rPr lang="en-US" sz="1400">
                <a:solidFill>
                  <a:schemeClr val="dk1"/>
                </a:solidFill>
                <a:latin typeface="Calibri"/>
                <a:ea typeface="Calibri"/>
                <a:cs typeface="Calibri"/>
                <a:sym typeface="Calibri"/>
              </a:rPr>
              <a:t>(Reed, N. &amp; Zemek, R.  et al 2019)</a:t>
            </a:r>
            <a:endParaRPr/>
          </a:p>
          <a:p>
            <a:pPr indent="0" lvl="0" marL="0" marR="0" rtl="0" algn="l">
              <a:lnSpc>
                <a:spcPct val="100000"/>
              </a:lnSpc>
              <a:spcBef>
                <a:spcPts val="45"/>
              </a:spcBef>
              <a:spcAft>
                <a:spcPts val="0"/>
              </a:spcAft>
              <a:buClr>
                <a:schemeClr val="dk1"/>
              </a:buClr>
              <a:buSzPts val="1850"/>
              <a:buFont typeface="Arial"/>
              <a:buNone/>
            </a:pPr>
            <a:r>
              <a:t/>
            </a:r>
            <a:endParaRPr sz="1850">
              <a:solidFill>
                <a:schemeClr val="dk1"/>
              </a:solidFill>
              <a:latin typeface="Calibri"/>
              <a:ea typeface="Calibri"/>
              <a:cs typeface="Calibri"/>
              <a:sym typeface="Calibri"/>
            </a:endParaRPr>
          </a:p>
          <a:p>
            <a:pPr indent="-342900" lvl="0" marL="355600" marR="14604"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Early physical activity is associated with 5.8 lower odds of experiencing persistent symptoms. Patients who  did not engage in early exercise had longer symptom duration, greater odds of post-injury headache, and  greater symptoms at initial clinical evaluation </a:t>
            </a:r>
            <a:r>
              <a:rPr lang="en-US" sz="1400">
                <a:solidFill>
                  <a:schemeClr val="dk1"/>
                </a:solidFill>
                <a:latin typeface="Calibri"/>
                <a:ea typeface="Calibri"/>
                <a:cs typeface="Calibri"/>
                <a:sym typeface="Calibri"/>
              </a:rPr>
              <a:t>(Wilson et al 2020) (Krainin et al 2021).</a:t>
            </a:r>
            <a:endParaRPr/>
          </a:p>
          <a:p>
            <a:pPr indent="0" lvl="0" marL="0" marR="0" rtl="0" algn="l">
              <a:lnSpc>
                <a:spcPct val="100000"/>
              </a:lnSpc>
              <a:spcBef>
                <a:spcPts val="20"/>
              </a:spcBef>
              <a:spcAft>
                <a:spcPts val="0"/>
              </a:spcAft>
              <a:buClr>
                <a:schemeClr val="dk1"/>
              </a:buClr>
              <a:buSzPts val="1950"/>
              <a:buFont typeface="Arial"/>
              <a:buNone/>
            </a:pPr>
            <a:r>
              <a:t/>
            </a:r>
            <a:endParaRPr sz="19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Complete absence from the school environment for more than one week is not generally recommended.</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950"/>
              <a:buFont typeface="Arial"/>
              <a:buNone/>
            </a:pPr>
            <a:r>
              <a:t/>
            </a:r>
            <a:endParaRPr sz="1950">
              <a:solidFill>
                <a:schemeClr val="dk1"/>
              </a:solidFill>
              <a:latin typeface="Calibri"/>
              <a:ea typeface="Calibri"/>
              <a:cs typeface="Calibri"/>
              <a:sym typeface="Calibri"/>
            </a:endParaRPr>
          </a:p>
          <a:p>
            <a:pPr indent="-342900" lvl="0" marL="355600" marR="5080"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Prolonged rest and periods of restricted activity </a:t>
            </a:r>
            <a:r>
              <a:rPr b="1" lang="en-US" sz="2000">
                <a:solidFill>
                  <a:schemeClr val="dk1"/>
                </a:solidFill>
                <a:latin typeface="Calibri"/>
                <a:ea typeface="Calibri"/>
                <a:cs typeface="Calibri"/>
                <a:sym typeface="Calibri"/>
              </a:rPr>
              <a:t>may place children and youth at risk for secondary issues  and contribute to the chronicity of concussion symptoms </a:t>
            </a:r>
            <a:r>
              <a:rPr lang="en-US" sz="1400">
                <a:solidFill>
                  <a:schemeClr val="dk1"/>
                </a:solidFill>
                <a:latin typeface="Calibri"/>
                <a:ea typeface="Calibri"/>
                <a:cs typeface="Calibri"/>
                <a:sym typeface="Calibri"/>
              </a:rPr>
              <a:t>(Schneider et al, 2013; Silverberg et al 2019; Thomas et al 2015)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7"/>
          <p:cNvSpPr txBox="1"/>
          <p:nvPr/>
        </p:nvSpPr>
        <p:spPr>
          <a:xfrm>
            <a:off x="11492865" y="310388"/>
            <a:ext cx="17081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077D4"/>
                </a:solidFill>
                <a:latin typeface="Verdana"/>
                <a:ea typeface="Verdana"/>
                <a:cs typeface="Verdana"/>
                <a:sym typeface="Verdana"/>
              </a:rPr>
              <a:t>5</a:t>
            </a:r>
            <a:endParaRPr sz="1800">
              <a:solidFill>
                <a:schemeClr val="dk1"/>
              </a:solidFill>
              <a:latin typeface="Verdana"/>
              <a:ea typeface="Verdana"/>
              <a:cs typeface="Verdana"/>
              <a:sym typeface="Verdana"/>
            </a:endParaRPr>
          </a:p>
        </p:txBody>
      </p:sp>
      <p:sp>
        <p:nvSpPr>
          <p:cNvPr id="383" name="Google Shape;383;p37"/>
          <p:cNvSpPr txBox="1"/>
          <p:nvPr>
            <p:ph type="title"/>
          </p:nvPr>
        </p:nvSpPr>
        <p:spPr>
          <a:xfrm>
            <a:off x="216362" y="208788"/>
            <a:ext cx="99944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Understanding who may need more support</a:t>
            </a:r>
            <a:endParaRPr/>
          </a:p>
        </p:txBody>
      </p:sp>
      <p:sp>
        <p:nvSpPr>
          <p:cNvPr id="384" name="Google Shape;384;p37"/>
          <p:cNvSpPr txBox="1"/>
          <p:nvPr>
            <p:ph idx="1" type="body"/>
          </p:nvPr>
        </p:nvSpPr>
        <p:spPr>
          <a:xfrm>
            <a:off x="677334" y="2160589"/>
            <a:ext cx="8596668" cy="3880773"/>
          </a:xfrm>
          <a:prstGeom prst="rect">
            <a:avLst/>
          </a:prstGeom>
          <a:noFill/>
          <a:ln>
            <a:noFill/>
          </a:ln>
        </p:spPr>
        <p:txBody>
          <a:bodyPr anchorCtr="0" anchor="t" bIns="0" lIns="0" spcFirstLastPara="1" rIns="0" wrap="square" tIns="9525">
            <a:spAutoFit/>
          </a:bodyPr>
          <a:lstStyle/>
          <a:p>
            <a:pPr indent="-43180" lvl="0" marL="43180" marR="753110" rtl="0" algn="l">
              <a:lnSpc>
                <a:spcPct val="100800"/>
              </a:lnSpc>
              <a:spcBef>
                <a:spcPts val="0"/>
              </a:spcBef>
              <a:spcAft>
                <a:spcPts val="0"/>
              </a:spcAft>
              <a:buSzPts val="1440"/>
              <a:buChar char="►"/>
            </a:pPr>
            <a:r>
              <a:rPr lang="en-US"/>
              <a:t>Increased evidence for identification of high risk youth and need for early referral to  specialized care</a:t>
            </a:r>
            <a:endParaRPr/>
          </a:p>
          <a:p>
            <a:pPr indent="88899" lvl="0" marL="30480" rtl="0" algn="l">
              <a:lnSpc>
                <a:spcPct val="100000"/>
              </a:lnSpc>
              <a:spcBef>
                <a:spcPts val="10"/>
              </a:spcBef>
              <a:spcAft>
                <a:spcPts val="0"/>
              </a:spcAft>
              <a:buSzPts val="1880"/>
              <a:buNone/>
            </a:pPr>
            <a:r>
              <a:t/>
            </a:r>
            <a:endParaRPr sz="2350"/>
          </a:p>
          <a:p>
            <a:pPr indent="-43180" lvl="0" marL="43180" marR="165100" rtl="0" algn="l">
              <a:lnSpc>
                <a:spcPct val="100800"/>
              </a:lnSpc>
              <a:spcBef>
                <a:spcPts val="5"/>
              </a:spcBef>
              <a:spcAft>
                <a:spcPts val="0"/>
              </a:spcAft>
              <a:buSzPts val="1440"/>
              <a:buChar char="►"/>
            </a:pPr>
            <a:r>
              <a:rPr lang="en-US">
                <a:solidFill>
                  <a:srgbClr val="000000"/>
                </a:solidFill>
              </a:rPr>
              <a:t>Recommendation 2.1b</a:t>
            </a:r>
            <a:r>
              <a:rPr lang="en-US" sz="2000">
                <a:solidFill>
                  <a:srgbClr val="000000"/>
                </a:solidFill>
              </a:rPr>
              <a:t>: </a:t>
            </a:r>
            <a:r>
              <a:rPr b="0" lang="en-US">
                <a:solidFill>
                  <a:srgbClr val="000000"/>
                </a:solidFill>
                <a:latin typeface="Calibri"/>
                <a:ea typeface="Calibri"/>
                <a:cs typeface="Calibri"/>
                <a:sym typeface="Calibri"/>
              </a:rPr>
              <a:t>Note common modifiers that may delay recovery and use a clinical  risk score to predict risk of prolonged symptoms. </a:t>
            </a:r>
            <a:r>
              <a:rPr b="0" lang="en-US" sz="1600">
                <a:solidFill>
                  <a:srgbClr val="000000"/>
                </a:solidFill>
                <a:latin typeface="Calibri"/>
                <a:ea typeface="Calibri"/>
                <a:cs typeface="Calibri"/>
                <a:sym typeface="Calibri"/>
              </a:rPr>
              <a:t>(Reed, N. &amp; Zemek, R. et al 2019)</a:t>
            </a:r>
            <a:endParaRPr sz="1600">
              <a:latin typeface="Calibri"/>
              <a:ea typeface="Calibri"/>
              <a:cs typeface="Calibri"/>
              <a:sym typeface="Calibri"/>
            </a:endParaRPr>
          </a:p>
          <a:p>
            <a:pPr indent="86360" lvl="0" marL="30480" rtl="0" algn="l">
              <a:lnSpc>
                <a:spcPct val="100000"/>
              </a:lnSpc>
              <a:spcBef>
                <a:spcPts val="20"/>
              </a:spcBef>
              <a:spcAft>
                <a:spcPts val="0"/>
              </a:spcAft>
              <a:buSzPts val="1840"/>
              <a:buNone/>
            </a:pPr>
            <a:r>
              <a:t/>
            </a:r>
            <a:endParaRPr sz="2300">
              <a:latin typeface="Calibri"/>
              <a:ea typeface="Calibri"/>
              <a:cs typeface="Calibri"/>
              <a:sym typeface="Calibri"/>
            </a:endParaRPr>
          </a:p>
          <a:p>
            <a:pPr indent="-43180" lvl="0" marL="43180" marR="5080" rtl="0" algn="l">
              <a:lnSpc>
                <a:spcPct val="100000"/>
              </a:lnSpc>
              <a:spcBef>
                <a:spcPts val="1000"/>
              </a:spcBef>
              <a:spcAft>
                <a:spcPts val="0"/>
              </a:spcAft>
              <a:buSzPts val="1440"/>
              <a:buChar char="►"/>
            </a:pPr>
            <a:r>
              <a:rPr lang="en-US">
                <a:solidFill>
                  <a:srgbClr val="000000"/>
                </a:solidFill>
              </a:rPr>
              <a:t>Recommendation 3.5: </a:t>
            </a:r>
            <a:r>
              <a:rPr b="0" lang="en-US">
                <a:solidFill>
                  <a:srgbClr val="000000"/>
                </a:solidFill>
                <a:latin typeface="Calibri"/>
                <a:ea typeface="Calibri"/>
                <a:cs typeface="Calibri"/>
                <a:sym typeface="Calibri"/>
              </a:rPr>
              <a:t>Consider early referral (prior to 4-week post-injury) to an  interdisciplinary concussion team in the presence of modifiers that may delay recovery. </a:t>
            </a:r>
            <a:r>
              <a:rPr b="0" lang="en-US" sz="1600">
                <a:solidFill>
                  <a:srgbClr val="000000"/>
                </a:solidFill>
                <a:latin typeface="Calibri"/>
                <a:ea typeface="Calibri"/>
                <a:cs typeface="Calibri"/>
                <a:sym typeface="Calibri"/>
              </a:rPr>
              <a:t>(Reed,</a:t>
            </a:r>
            <a:endParaRPr sz="1600">
              <a:latin typeface="Calibri"/>
              <a:ea typeface="Calibri"/>
              <a:cs typeface="Calibri"/>
              <a:sym typeface="Calibri"/>
            </a:endParaRPr>
          </a:p>
          <a:p>
            <a:pPr indent="-43180" lvl="0" marL="43180" rtl="0" algn="l">
              <a:lnSpc>
                <a:spcPct val="100000"/>
              </a:lnSpc>
              <a:spcBef>
                <a:spcPts val="35"/>
              </a:spcBef>
              <a:spcAft>
                <a:spcPts val="0"/>
              </a:spcAft>
              <a:buSzPts val="1280"/>
              <a:buChar char="►"/>
            </a:pPr>
            <a:r>
              <a:rPr b="0" lang="en-US" sz="1600">
                <a:solidFill>
                  <a:srgbClr val="000000"/>
                </a:solidFill>
                <a:latin typeface="Calibri"/>
                <a:ea typeface="Calibri"/>
                <a:cs typeface="Calibri"/>
                <a:sym typeface="Calibri"/>
              </a:rPr>
              <a:t>N. &amp; Zemek, R. et al 2019)</a:t>
            </a:r>
            <a:endParaRPr sz="16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8"/>
          <p:cNvSpPr txBox="1"/>
          <p:nvPr>
            <p:ph type="title"/>
          </p:nvPr>
        </p:nvSpPr>
        <p:spPr>
          <a:xfrm>
            <a:off x="216362" y="208788"/>
            <a:ext cx="105278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Understanding who may need more support</a:t>
            </a:r>
            <a:endParaRPr/>
          </a:p>
        </p:txBody>
      </p:sp>
      <p:sp>
        <p:nvSpPr>
          <p:cNvPr id="390" name="Google Shape;390;p38"/>
          <p:cNvSpPr txBox="1"/>
          <p:nvPr/>
        </p:nvSpPr>
        <p:spPr>
          <a:xfrm>
            <a:off x="307803" y="1151635"/>
            <a:ext cx="7535545" cy="4646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0077D4"/>
                </a:solidFill>
                <a:latin typeface="Calibri"/>
                <a:ea typeface="Calibri"/>
                <a:cs typeface="Calibri"/>
                <a:sym typeface="Calibri"/>
              </a:rPr>
              <a:t>Common modifiers:</a:t>
            </a:r>
            <a:endParaRPr sz="2400">
              <a:solidFill>
                <a:schemeClr val="dk1"/>
              </a:solidFill>
              <a:latin typeface="Calibri"/>
              <a:ea typeface="Calibri"/>
              <a:cs typeface="Calibri"/>
              <a:sym typeface="Calibri"/>
            </a:endParaRPr>
          </a:p>
          <a:p>
            <a:pPr indent="-342900" lvl="0" marL="492759" marR="0" rtl="0" algn="l">
              <a:lnSpc>
                <a:spcPct val="100000"/>
              </a:lnSpc>
              <a:spcBef>
                <a:spcPts val="18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Age (13-18 higher risk)</a:t>
            </a:r>
            <a:endParaRPr sz="2400">
              <a:solidFill>
                <a:schemeClr val="dk1"/>
              </a:solidFill>
              <a:latin typeface="Calibri"/>
              <a:ea typeface="Calibri"/>
              <a:cs typeface="Calibri"/>
              <a:sym typeface="Calibri"/>
            </a:endParaRPr>
          </a:p>
          <a:p>
            <a:pPr indent="-342900" lvl="0" marL="492759" marR="0" rtl="0" algn="l">
              <a:lnSpc>
                <a:spcPct val="100000"/>
              </a:lnSpc>
              <a:spcBef>
                <a:spcPts val="20"/>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Sex (female higher risk)</a:t>
            </a:r>
            <a:endParaRPr sz="2400">
              <a:solidFill>
                <a:schemeClr val="dk1"/>
              </a:solidFill>
              <a:latin typeface="Calibri"/>
              <a:ea typeface="Calibri"/>
              <a:cs typeface="Calibri"/>
              <a:sym typeface="Calibri"/>
            </a:endParaRPr>
          </a:p>
          <a:p>
            <a:pPr indent="-342900" lvl="0" marL="492759" marR="0" rtl="0" algn="l">
              <a:lnSpc>
                <a:spcPct val="100000"/>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Duration of recovery from a previous concussion</a:t>
            </a:r>
            <a:endParaRPr sz="2400">
              <a:solidFill>
                <a:schemeClr val="dk1"/>
              </a:solidFill>
              <a:latin typeface="Calibri"/>
              <a:ea typeface="Calibri"/>
              <a:cs typeface="Calibri"/>
              <a:sym typeface="Calibri"/>
            </a:endParaRPr>
          </a:p>
          <a:p>
            <a:pPr indent="-342900" lvl="0" marL="492759" marR="0" rtl="0" algn="l">
              <a:lnSpc>
                <a:spcPct val="100000"/>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High pre-injury symptom burden</a:t>
            </a:r>
            <a:endParaRPr sz="2400">
              <a:solidFill>
                <a:schemeClr val="dk1"/>
              </a:solidFill>
              <a:latin typeface="Calibri"/>
              <a:ea typeface="Calibri"/>
              <a:cs typeface="Calibri"/>
              <a:sym typeface="Calibri"/>
            </a:endParaRPr>
          </a:p>
          <a:p>
            <a:pPr indent="-342900" lvl="0" marL="492759" marR="0" rtl="0" algn="l">
              <a:lnSpc>
                <a:spcPct val="117916"/>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High symptom burden at initial presentation</a:t>
            </a:r>
            <a:endParaRPr sz="2400">
              <a:solidFill>
                <a:schemeClr val="dk1"/>
              </a:solidFill>
              <a:latin typeface="Calibri"/>
              <a:ea typeface="Calibri"/>
              <a:cs typeface="Calibri"/>
              <a:sym typeface="Calibri"/>
            </a:endParaRPr>
          </a:p>
          <a:p>
            <a:pPr indent="-342900" lvl="0" marL="492759" marR="0" rtl="0" algn="l">
              <a:lnSpc>
                <a:spcPct val="117916"/>
              </a:lnSpc>
              <a:spcBef>
                <a:spcPts val="0"/>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Clinical evidence of vestibular or oculomotor dysfunction</a:t>
            </a:r>
            <a:endParaRPr sz="2400">
              <a:solidFill>
                <a:schemeClr val="dk1"/>
              </a:solidFill>
              <a:latin typeface="Calibri"/>
              <a:ea typeface="Calibri"/>
              <a:cs typeface="Calibri"/>
              <a:sym typeface="Calibri"/>
            </a:endParaRPr>
          </a:p>
          <a:p>
            <a:pPr indent="-342900" lvl="0" marL="492759" marR="0" rtl="0" algn="l">
              <a:lnSpc>
                <a:spcPct val="100000"/>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Personal and family history of migraines</a:t>
            </a:r>
            <a:endParaRPr sz="2400">
              <a:solidFill>
                <a:schemeClr val="dk1"/>
              </a:solidFill>
              <a:latin typeface="Calibri"/>
              <a:ea typeface="Calibri"/>
              <a:cs typeface="Calibri"/>
              <a:sym typeface="Calibri"/>
            </a:endParaRPr>
          </a:p>
          <a:p>
            <a:pPr indent="-342900" lvl="0" marL="492759" marR="0" rtl="0" algn="l">
              <a:lnSpc>
                <a:spcPct val="100000"/>
              </a:lnSpc>
              <a:spcBef>
                <a:spcPts val="20"/>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History of learning or behavioural difficulties</a:t>
            </a:r>
            <a:endParaRPr sz="2400">
              <a:solidFill>
                <a:schemeClr val="dk1"/>
              </a:solidFill>
              <a:latin typeface="Calibri"/>
              <a:ea typeface="Calibri"/>
              <a:cs typeface="Calibri"/>
              <a:sym typeface="Calibri"/>
            </a:endParaRPr>
          </a:p>
          <a:p>
            <a:pPr indent="-342900" lvl="0" marL="492759" marR="0" rtl="0" algn="l">
              <a:lnSpc>
                <a:spcPct val="100000"/>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Personal and family history of mental health issues</a:t>
            </a:r>
            <a:endParaRPr sz="2400">
              <a:solidFill>
                <a:schemeClr val="dk1"/>
              </a:solidFill>
              <a:latin typeface="Calibri"/>
              <a:ea typeface="Calibri"/>
              <a:cs typeface="Calibri"/>
              <a:sym typeface="Calibri"/>
            </a:endParaRPr>
          </a:p>
          <a:p>
            <a:pPr indent="-342900" lvl="0" marL="492759" marR="0" rtl="0" algn="l">
              <a:lnSpc>
                <a:spcPct val="117916"/>
              </a:lnSpc>
              <a:spcBef>
                <a:spcPts val="25"/>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Family socioeconomic status/education – High &amp; Low</a:t>
            </a:r>
            <a:endParaRPr sz="2400">
              <a:solidFill>
                <a:schemeClr val="dk1"/>
              </a:solidFill>
              <a:latin typeface="Calibri"/>
              <a:ea typeface="Calibri"/>
              <a:cs typeface="Calibri"/>
              <a:sym typeface="Calibri"/>
            </a:endParaRPr>
          </a:p>
          <a:p>
            <a:pPr indent="-342900" lvl="0" marL="492759" marR="0" rtl="0" algn="l">
              <a:lnSpc>
                <a:spcPct val="117916"/>
              </a:lnSpc>
              <a:spcBef>
                <a:spcPts val="0"/>
              </a:spcBef>
              <a:spcAft>
                <a:spcPts val="0"/>
              </a:spcAft>
              <a:buClr>
                <a:srgbClr val="241F20"/>
              </a:buClr>
              <a:buSzPts val="2400"/>
              <a:buFont typeface="Noto Sans Symbols"/>
              <a:buChar char="✔"/>
            </a:pPr>
            <a:r>
              <a:rPr lang="en-US" sz="2400">
                <a:solidFill>
                  <a:srgbClr val="241F20"/>
                </a:solidFill>
                <a:latin typeface="Calibri"/>
                <a:ea typeface="Calibri"/>
                <a:cs typeface="Calibri"/>
                <a:sym typeface="Calibri"/>
              </a:rPr>
              <a:t>Family stress</a:t>
            </a:r>
            <a:endParaRPr sz="24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9"/>
          <p:cNvSpPr txBox="1"/>
          <p:nvPr>
            <p:ph type="title"/>
          </p:nvPr>
        </p:nvSpPr>
        <p:spPr>
          <a:xfrm>
            <a:off x="216363" y="208788"/>
            <a:ext cx="99944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Does history of concussion influence recovery?</a:t>
            </a:r>
            <a:endParaRPr/>
          </a:p>
        </p:txBody>
      </p:sp>
      <p:sp>
        <p:nvSpPr>
          <p:cNvPr id="396" name="Google Shape;396;p39"/>
          <p:cNvSpPr txBox="1"/>
          <p:nvPr/>
        </p:nvSpPr>
        <p:spPr>
          <a:xfrm>
            <a:off x="307803" y="1325371"/>
            <a:ext cx="11355070" cy="4267200"/>
          </a:xfrm>
          <a:prstGeom prst="rect">
            <a:avLst/>
          </a:prstGeom>
          <a:noFill/>
          <a:ln>
            <a:noFill/>
          </a:ln>
        </p:spPr>
        <p:txBody>
          <a:bodyPr anchorCtr="0" anchor="t" bIns="0" lIns="0" spcFirstLastPara="1" rIns="0" wrap="square" tIns="9525">
            <a:spAutoFit/>
          </a:bodyPr>
          <a:lstStyle/>
          <a:p>
            <a:pPr indent="-342900" lvl="0" marL="355600" marR="220345" rtl="0" algn="l">
              <a:lnSpc>
                <a:spcPct val="1008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Duration of recovery from previous concussions </a:t>
            </a:r>
            <a:r>
              <a:rPr lang="en-US" sz="2400">
                <a:solidFill>
                  <a:schemeClr val="dk1"/>
                </a:solidFill>
                <a:latin typeface="Calibri"/>
                <a:ea typeface="Calibri"/>
                <a:cs typeface="Calibri"/>
                <a:sym typeface="Calibri"/>
              </a:rPr>
              <a:t>(i.e. &gt;4 weeks of symptoms) is a  factor which has increased likelihood of a longer recovery with subsequent concussions</a:t>
            </a:r>
            <a:endParaRPr sz="24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55600" marR="565150" rtl="0" algn="l">
              <a:lnSpc>
                <a:spcPct val="987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Number of previous concussions </a:t>
            </a:r>
            <a:r>
              <a:rPr b="1" lang="en-US" sz="2400">
                <a:solidFill>
                  <a:schemeClr val="dk1"/>
                </a:solidFill>
                <a:latin typeface="Calibri"/>
                <a:ea typeface="Calibri"/>
                <a:cs typeface="Calibri"/>
                <a:sym typeface="Calibri"/>
              </a:rPr>
              <a:t>has not shown as a consistent factor </a:t>
            </a:r>
            <a:r>
              <a:rPr lang="en-US" sz="2400">
                <a:solidFill>
                  <a:schemeClr val="dk1"/>
                </a:solidFill>
                <a:latin typeface="Calibri"/>
                <a:ea typeface="Calibri"/>
                <a:cs typeface="Calibri"/>
                <a:sym typeface="Calibri"/>
              </a:rPr>
              <a:t>for prolonged  recover in the research – unless there is multiple concussion injuries in a short time  period.</a:t>
            </a:r>
            <a:endParaRPr sz="24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Clr>
                <a:schemeClr val="dk1"/>
              </a:buClr>
              <a:buSzPts val="2350"/>
              <a:buFont typeface="Arial"/>
              <a:buNone/>
            </a:pPr>
            <a:r>
              <a:t/>
            </a:r>
            <a:endParaRPr sz="2350">
              <a:solidFill>
                <a:schemeClr val="dk1"/>
              </a:solidFill>
              <a:latin typeface="Calibri"/>
              <a:ea typeface="Calibri"/>
              <a:cs typeface="Calibri"/>
              <a:sym typeface="Calibri"/>
            </a:endParaRPr>
          </a:p>
          <a:p>
            <a:pPr indent="-342900" lvl="0" marL="355600" marR="1127760" rtl="0" algn="l">
              <a:lnSpc>
                <a:spcPct val="100800"/>
              </a:lnSpc>
              <a:spcBef>
                <a:spcPts val="5"/>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is why it’s important to follow active but gradual return-to-sport and school  protocols to limit risk of another injury during concussion recovery</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4100">
              <a:solidFill>
                <a:schemeClr val="dk1"/>
              </a:solidFill>
              <a:latin typeface="Calibri"/>
              <a:ea typeface="Calibri"/>
              <a:cs typeface="Calibri"/>
              <a:sym typeface="Calibri"/>
            </a:endParaRPr>
          </a:p>
          <a:p>
            <a:pPr indent="0" lvl="0" marL="0" marR="5080" rtl="0" algn="r">
              <a:lnSpc>
                <a:spcPct val="100000"/>
              </a:lnSpc>
              <a:spcBef>
                <a:spcPts val="0"/>
              </a:spcBef>
              <a:spcAft>
                <a:spcPts val="0"/>
              </a:spcAft>
              <a:buNone/>
            </a:pPr>
            <a:r>
              <a:rPr lang="en-US" sz="2000">
                <a:solidFill>
                  <a:schemeClr val="dk1"/>
                </a:solidFill>
                <a:latin typeface="Calibri"/>
                <a:ea typeface="Calibri"/>
                <a:cs typeface="Calibri"/>
                <a:sym typeface="Calibri"/>
              </a:rPr>
              <a:t>(Reed, N. &amp; Zemek, R. et al 2019)</a:t>
            </a: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pic>
        <p:nvPicPr>
          <p:cNvPr id="401" name="Google Shape;401;p41"/>
          <p:cNvPicPr preferRelativeResize="0"/>
          <p:nvPr/>
        </p:nvPicPr>
        <p:blipFill rotWithShape="1">
          <a:blip r:embed="rId3">
            <a:alphaModFix/>
          </a:blip>
          <a:srcRect b="0" l="0" r="0" t="0"/>
          <a:stretch/>
        </p:blipFill>
        <p:spPr>
          <a:xfrm>
            <a:off x="0" y="2104671"/>
            <a:ext cx="12192000" cy="3431680"/>
          </a:xfrm>
          <a:prstGeom prst="rect">
            <a:avLst/>
          </a:prstGeom>
          <a:noFill/>
          <a:ln>
            <a:noFill/>
          </a:ln>
        </p:spPr>
      </p:pic>
      <p:sp>
        <p:nvSpPr>
          <p:cNvPr id="402" name="Google Shape;402;p41"/>
          <p:cNvSpPr txBox="1"/>
          <p:nvPr>
            <p:ph type="title"/>
          </p:nvPr>
        </p:nvSpPr>
        <p:spPr>
          <a:xfrm>
            <a:off x="3373772" y="3380739"/>
            <a:ext cx="5394960"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Return-to-sport protocol</a:t>
            </a:r>
            <a:endParaRPr sz="4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4"/>
          <p:cNvPicPr preferRelativeResize="0"/>
          <p:nvPr/>
        </p:nvPicPr>
        <p:blipFill rotWithShape="1">
          <a:blip r:embed="rId3">
            <a:alphaModFix/>
          </a:blip>
          <a:srcRect b="0" l="0" r="0" t="0"/>
          <a:stretch/>
        </p:blipFill>
        <p:spPr>
          <a:xfrm>
            <a:off x="1981200" y="330828"/>
            <a:ext cx="8229600" cy="3952598"/>
          </a:xfrm>
          <a:prstGeom prst="rect">
            <a:avLst/>
          </a:prstGeom>
          <a:noFill/>
          <a:ln>
            <a:noFill/>
          </a:ln>
        </p:spPr>
      </p:pic>
      <p:pic>
        <p:nvPicPr>
          <p:cNvPr id="163" name="Google Shape;163;p4"/>
          <p:cNvPicPr preferRelativeResize="0"/>
          <p:nvPr/>
        </p:nvPicPr>
        <p:blipFill rotWithShape="1">
          <a:blip r:embed="rId4">
            <a:alphaModFix/>
          </a:blip>
          <a:srcRect b="0" l="0" r="0" t="0"/>
          <a:stretch/>
        </p:blipFill>
        <p:spPr>
          <a:xfrm>
            <a:off x="2039678" y="4408503"/>
            <a:ext cx="8112641" cy="14636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ph type="title"/>
          </p:nvPr>
        </p:nvSpPr>
        <p:spPr>
          <a:xfrm>
            <a:off x="344488" y="306324"/>
            <a:ext cx="78089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a:t>
            </a:r>
            <a:endParaRPr/>
          </a:p>
        </p:txBody>
      </p:sp>
      <p:grpSp>
        <p:nvGrpSpPr>
          <p:cNvPr id="408" name="Google Shape;408;p42"/>
          <p:cNvGrpSpPr/>
          <p:nvPr/>
        </p:nvGrpSpPr>
        <p:grpSpPr>
          <a:xfrm>
            <a:off x="357188" y="4268651"/>
            <a:ext cx="10920730" cy="44450"/>
            <a:chOff x="357188" y="4268651"/>
            <a:chExt cx="10920730" cy="44450"/>
          </a:xfrm>
        </p:grpSpPr>
        <p:sp>
          <p:nvSpPr>
            <p:cNvPr id="409" name="Google Shape;409;p42"/>
            <p:cNvSpPr/>
            <p:nvPr/>
          </p:nvSpPr>
          <p:spPr>
            <a:xfrm>
              <a:off x="357188" y="4268651"/>
              <a:ext cx="10920730" cy="44450"/>
            </a:xfrm>
            <a:custGeom>
              <a:rect b="b" l="l" r="r" t="t"/>
              <a:pathLst>
                <a:path extrusionOk="0" h="44450" w="10920730">
                  <a:moveTo>
                    <a:pt x="0" y="0"/>
                  </a:moveTo>
                  <a:lnTo>
                    <a:pt x="10920625" y="44268"/>
                  </a:lnTo>
                </a:path>
              </a:pathLst>
            </a:custGeom>
            <a:solidFill>
              <a:srgbClr val="FFB3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10" name="Google Shape;410;p42"/>
            <p:cNvSpPr/>
            <p:nvPr/>
          </p:nvSpPr>
          <p:spPr>
            <a:xfrm>
              <a:off x="357188" y="4268651"/>
              <a:ext cx="10920730" cy="44450"/>
            </a:xfrm>
            <a:custGeom>
              <a:rect b="b" l="l" r="r" t="t"/>
              <a:pathLst>
                <a:path extrusionOk="0" h="44450" w="10920730">
                  <a:moveTo>
                    <a:pt x="0" y="0"/>
                  </a:moveTo>
                  <a:lnTo>
                    <a:pt x="10920626" y="44269"/>
                  </a:lnTo>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sp>
        <p:nvSpPr>
          <p:cNvPr id="411" name="Google Shape;411;p42"/>
          <p:cNvSpPr txBox="1"/>
          <p:nvPr/>
        </p:nvSpPr>
        <p:spPr>
          <a:xfrm>
            <a:off x="268215" y="1258315"/>
            <a:ext cx="11638915" cy="47548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u="sng">
                <a:solidFill>
                  <a:schemeClr val="dk1"/>
                </a:solidFill>
                <a:latin typeface="Calibri"/>
                <a:ea typeface="Calibri"/>
                <a:cs typeface="Calibri"/>
                <a:sym typeface="Calibri"/>
              </a:rPr>
              <a:t>What should return to sport look like:</a:t>
            </a:r>
            <a:endParaRPr sz="24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2350">
              <a:solidFill>
                <a:schemeClr val="dk1"/>
              </a:solidFill>
              <a:latin typeface="Calibri"/>
              <a:ea typeface="Calibri"/>
              <a:cs typeface="Calibri"/>
              <a:sym typeface="Calibri"/>
            </a:endParaRPr>
          </a:p>
          <a:p>
            <a:pPr indent="-440054" lvl="0" marL="452119" marR="0" rtl="0" algn="l">
              <a:lnSpc>
                <a:spcPct val="100000"/>
              </a:lnSpc>
              <a:spcBef>
                <a:spcPts val="5"/>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Diagnosis received and initial rest period of 24-48 hours</a:t>
            </a:r>
            <a:endParaRPr sz="2400">
              <a:solidFill>
                <a:schemeClr val="dk1"/>
              </a:solidFill>
              <a:latin typeface="Calibri"/>
              <a:ea typeface="Calibri"/>
              <a:cs typeface="Calibri"/>
              <a:sym typeface="Calibri"/>
            </a:endParaRPr>
          </a:p>
          <a:p>
            <a:pPr indent="-457200" lvl="0" marL="469900" marR="0" rtl="0" algn="l">
              <a:lnSpc>
                <a:spcPct val="100000"/>
              </a:lnSpc>
              <a:spcBef>
                <a:spcPts val="2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Symptoms limited activity </a:t>
            </a:r>
            <a:r>
              <a:rPr lang="en-US" sz="2400">
                <a:solidFill>
                  <a:schemeClr val="dk1"/>
                </a:solidFill>
                <a:latin typeface="Noto Sans Symbols"/>
                <a:ea typeface="Noto Sans Symbols"/>
                <a:cs typeface="Noto Sans Symbols"/>
                <a:sym typeface="Noto Sans Symbols"/>
              </a:rPr>
              <a:t>🡪</a:t>
            </a:r>
            <a:r>
              <a:rPr lang="en-US" sz="24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Reintroduce work/school</a:t>
            </a:r>
            <a:endParaRPr sz="2400">
              <a:solidFill>
                <a:schemeClr val="dk1"/>
              </a:solidFill>
              <a:latin typeface="Calibri"/>
              <a:ea typeface="Calibri"/>
              <a:cs typeface="Calibri"/>
              <a:sym typeface="Calibri"/>
            </a:endParaRPr>
          </a:p>
          <a:p>
            <a:pPr indent="-457200" lvl="0" marL="469900" marR="0" rtl="0" algn="l">
              <a:lnSpc>
                <a:spcPct val="100000"/>
              </a:lnSpc>
              <a:spcBef>
                <a:spcPts val="60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Light aerobic exercise </a:t>
            </a:r>
            <a:r>
              <a:rPr lang="en-US" sz="2400">
                <a:solidFill>
                  <a:schemeClr val="dk1"/>
                </a:solidFill>
                <a:latin typeface="Noto Sans Symbols"/>
                <a:ea typeface="Noto Sans Symbols"/>
                <a:cs typeface="Noto Sans Symbols"/>
                <a:sym typeface="Noto Sans Symbols"/>
              </a:rPr>
              <a:t>🡪</a:t>
            </a:r>
            <a:r>
              <a:rPr lang="en-US" sz="24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Increase heart rate</a:t>
            </a:r>
            <a:endParaRPr sz="2400">
              <a:solidFill>
                <a:schemeClr val="dk1"/>
              </a:solidFill>
              <a:latin typeface="Calibri"/>
              <a:ea typeface="Calibri"/>
              <a:cs typeface="Calibri"/>
              <a:sym typeface="Calibri"/>
            </a:endParaRPr>
          </a:p>
          <a:p>
            <a:pPr indent="-457200" lvl="0" marL="469900" marR="0" rtl="0" algn="l">
              <a:lnSpc>
                <a:spcPct val="100000"/>
              </a:lnSpc>
              <a:spcBef>
                <a:spcPts val="625"/>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Sport-specific drills </a:t>
            </a:r>
            <a:r>
              <a:rPr lang="en-US" sz="2400">
                <a:solidFill>
                  <a:schemeClr val="dk1"/>
                </a:solidFill>
                <a:latin typeface="Noto Sans Symbols"/>
                <a:ea typeface="Noto Sans Symbols"/>
                <a:cs typeface="Noto Sans Symbols"/>
                <a:sym typeface="Noto Sans Symbols"/>
              </a:rPr>
              <a:t>🡪</a:t>
            </a:r>
            <a:r>
              <a:rPr lang="en-US" sz="24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Add movement</a:t>
            </a:r>
            <a:endParaRPr sz="2400">
              <a:solidFill>
                <a:schemeClr val="dk1"/>
              </a:solidFill>
              <a:latin typeface="Calibri"/>
              <a:ea typeface="Calibri"/>
              <a:cs typeface="Calibri"/>
              <a:sym typeface="Calibri"/>
            </a:endParaRPr>
          </a:p>
          <a:p>
            <a:pPr indent="-457200" lvl="0" marL="469900" marR="0" rtl="0" algn="l">
              <a:lnSpc>
                <a:spcPct val="100000"/>
              </a:lnSpc>
              <a:spcBef>
                <a:spcPts val="53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Non-contact drills </a:t>
            </a:r>
            <a:r>
              <a:rPr lang="en-US" sz="2400">
                <a:solidFill>
                  <a:schemeClr val="dk1"/>
                </a:solidFill>
                <a:latin typeface="Noto Sans Symbols"/>
                <a:ea typeface="Noto Sans Symbols"/>
                <a:cs typeface="Noto Sans Symbols"/>
                <a:sym typeface="Noto Sans Symbols"/>
              </a:rPr>
              <a:t>🡪</a:t>
            </a:r>
            <a:r>
              <a:rPr lang="en-US" sz="24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Exercise, coordination and increased thinking</a:t>
            </a:r>
            <a:endParaRPr sz="2400">
              <a:solidFill>
                <a:schemeClr val="dk1"/>
              </a:solidFill>
              <a:latin typeface="Calibri"/>
              <a:ea typeface="Calibri"/>
              <a:cs typeface="Calibri"/>
              <a:sym typeface="Calibri"/>
            </a:endParaRPr>
          </a:p>
          <a:p>
            <a:pPr indent="0" lvl="0" marL="2236470" marR="0" rtl="0" algn="l">
              <a:lnSpc>
                <a:spcPct val="100000"/>
              </a:lnSpc>
              <a:spcBef>
                <a:spcPts val="1975"/>
              </a:spcBef>
              <a:spcAft>
                <a:spcPts val="0"/>
              </a:spcAft>
              <a:buNone/>
            </a:pPr>
            <a:r>
              <a:rPr lang="en-US" sz="1600">
                <a:solidFill>
                  <a:srgbClr val="FF0000"/>
                </a:solidFill>
                <a:latin typeface="Arial"/>
                <a:ea typeface="Arial"/>
                <a:cs typeface="Arial"/>
                <a:sym typeface="Arial"/>
              </a:rPr>
              <a:t>Follow up with medical doctor or nurse practitioner for clearance</a:t>
            </a:r>
            <a:endParaRPr sz="1600">
              <a:solidFill>
                <a:schemeClr val="dk1"/>
              </a:solidFill>
              <a:latin typeface="Arial"/>
              <a:ea typeface="Arial"/>
              <a:cs typeface="Arial"/>
              <a:sym typeface="Arial"/>
            </a:endParaRPr>
          </a:p>
          <a:p>
            <a:pPr indent="-457200" lvl="0" marL="469900" marR="1061720" rtl="0" algn="l">
              <a:lnSpc>
                <a:spcPct val="100000"/>
              </a:lnSpc>
              <a:spcBef>
                <a:spcPts val="229"/>
              </a:spcBef>
              <a:spcAft>
                <a:spcPts val="0"/>
              </a:spcAft>
              <a:buClr>
                <a:schemeClr val="dk1"/>
              </a:buClr>
              <a:buSzPts val="2400"/>
              <a:buFont typeface="Calibri"/>
              <a:buAutoNum type="arabicPeriod" startAt="5"/>
            </a:pPr>
            <a:r>
              <a:rPr b="1" lang="en-US" sz="2400">
                <a:solidFill>
                  <a:schemeClr val="dk1"/>
                </a:solidFill>
                <a:latin typeface="Calibri"/>
                <a:ea typeface="Calibri"/>
                <a:cs typeface="Calibri"/>
                <a:sym typeface="Calibri"/>
              </a:rPr>
              <a:t>Full contact practice </a:t>
            </a:r>
            <a:r>
              <a:rPr lang="en-US" sz="2400">
                <a:solidFill>
                  <a:schemeClr val="dk1"/>
                </a:solidFill>
                <a:latin typeface="Noto Sans Symbols"/>
                <a:ea typeface="Noto Sans Symbols"/>
                <a:cs typeface="Noto Sans Symbols"/>
                <a:sym typeface="Noto Sans Symbols"/>
              </a:rPr>
              <a:t>🡪</a:t>
            </a:r>
            <a:r>
              <a:rPr lang="en-US" sz="2400">
                <a:solidFill>
                  <a:schemeClr val="dk1"/>
                </a:solidFill>
                <a:latin typeface="Times New Roman"/>
                <a:ea typeface="Times New Roman"/>
                <a:cs typeface="Times New Roman"/>
                <a:sym typeface="Times New Roman"/>
              </a:rPr>
              <a:t> </a:t>
            </a:r>
            <a:r>
              <a:rPr lang="en-US" sz="2400">
                <a:solidFill>
                  <a:schemeClr val="dk1"/>
                </a:solidFill>
                <a:latin typeface="Calibri"/>
                <a:ea typeface="Calibri"/>
                <a:cs typeface="Calibri"/>
                <a:sym typeface="Calibri"/>
              </a:rPr>
              <a:t>Restore confidence and assess functional skill by coaching  staff</a:t>
            </a:r>
            <a:endParaRPr sz="2400">
              <a:solidFill>
                <a:schemeClr val="dk1"/>
              </a:solidFill>
              <a:latin typeface="Calibri"/>
              <a:ea typeface="Calibri"/>
              <a:cs typeface="Calibri"/>
              <a:sym typeface="Calibri"/>
            </a:endParaRPr>
          </a:p>
          <a:p>
            <a:pPr indent="-457200" lvl="0" marL="469900" marR="0" rtl="0" algn="l">
              <a:lnSpc>
                <a:spcPct val="100000"/>
              </a:lnSpc>
              <a:spcBef>
                <a:spcPts val="530"/>
              </a:spcBef>
              <a:spcAft>
                <a:spcPts val="0"/>
              </a:spcAft>
              <a:buClr>
                <a:schemeClr val="dk1"/>
              </a:buClr>
              <a:buSzPts val="2400"/>
              <a:buFont typeface="Calibri"/>
              <a:buAutoNum type="arabicPeriod" startAt="5"/>
            </a:pPr>
            <a:r>
              <a:rPr b="1" lang="en-US" sz="2400">
                <a:solidFill>
                  <a:schemeClr val="dk1"/>
                </a:solidFill>
                <a:latin typeface="Calibri"/>
                <a:ea typeface="Calibri"/>
                <a:cs typeface="Calibri"/>
                <a:sym typeface="Calibri"/>
              </a:rPr>
              <a:t>Return to full sport participation/competition</a:t>
            </a:r>
            <a:endParaRPr sz="2400">
              <a:solidFill>
                <a:schemeClr val="dk1"/>
              </a:solidFill>
              <a:latin typeface="Calibri"/>
              <a:ea typeface="Calibri"/>
              <a:cs typeface="Calibri"/>
              <a:sym typeface="Calibri"/>
            </a:endParaRPr>
          </a:p>
          <a:p>
            <a:pPr indent="0" lvl="0" marL="0" marR="5080" rtl="0" algn="r">
              <a:lnSpc>
                <a:spcPct val="100000"/>
              </a:lnSpc>
              <a:spcBef>
                <a:spcPts val="28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3"/>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17" name="Google Shape;417;p43"/>
          <p:cNvSpPr txBox="1"/>
          <p:nvPr>
            <p:ph type="title"/>
          </p:nvPr>
        </p:nvSpPr>
        <p:spPr>
          <a:xfrm>
            <a:off x="344488" y="306324"/>
            <a:ext cx="71231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a:t>
            </a:r>
            <a:endParaRPr/>
          </a:p>
        </p:txBody>
      </p:sp>
      <p:sp>
        <p:nvSpPr>
          <p:cNvPr id="418" name="Google Shape;418;p43"/>
          <p:cNvSpPr txBox="1"/>
          <p:nvPr/>
        </p:nvSpPr>
        <p:spPr>
          <a:xfrm>
            <a:off x="233038" y="1130300"/>
            <a:ext cx="11212830" cy="2957830"/>
          </a:xfrm>
          <a:prstGeom prst="rect">
            <a:avLst/>
          </a:prstGeom>
          <a:noFill/>
          <a:ln>
            <a:noFill/>
          </a:ln>
        </p:spPr>
        <p:txBody>
          <a:bodyPr anchorCtr="0" anchor="t" bIns="0" lIns="0" spcFirstLastPara="1" rIns="0" wrap="square" tIns="9525">
            <a:spAutoFit/>
          </a:bodyPr>
          <a:lstStyle/>
          <a:p>
            <a:pPr indent="-285750" lvl="0" marL="297815" marR="5080" rtl="0" algn="just">
              <a:lnSpc>
                <a:spcPct val="1008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Parent/guardian and the player are responsible </a:t>
            </a:r>
            <a:r>
              <a:rPr lang="en-US" sz="2400">
                <a:solidFill>
                  <a:schemeClr val="dk1"/>
                </a:solidFill>
                <a:latin typeface="Calibri"/>
                <a:ea typeface="Calibri"/>
                <a:cs typeface="Calibri"/>
                <a:sym typeface="Calibri"/>
              </a:rPr>
              <a:t>to ensure that each stage of the </a:t>
            </a:r>
            <a:r>
              <a:rPr i="1" lang="en-US" sz="2400">
                <a:solidFill>
                  <a:schemeClr val="dk1"/>
                </a:solidFill>
                <a:latin typeface="Calibri"/>
                <a:ea typeface="Calibri"/>
                <a:cs typeface="Calibri"/>
                <a:sym typeface="Calibri"/>
              </a:rPr>
              <a:t>return-  to-sport protocol </a:t>
            </a:r>
            <a:r>
              <a:rPr lang="en-US" sz="2400">
                <a:solidFill>
                  <a:schemeClr val="dk1"/>
                </a:solidFill>
                <a:latin typeface="Calibri"/>
                <a:ea typeface="Calibri"/>
                <a:cs typeface="Calibri"/>
                <a:sym typeface="Calibri"/>
              </a:rPr>
              <a:t>is followed appropriately and the required signatures are completed at  each stage.</a:t>
            </a:r>
            <a:endParaRPr sz="2400">
              <a:solidFill>
                <a:schemeClr val="dk1"/>
              </a:solidFill>
              <a:latin typeface="Calibri"/>
              <a:ea typeface="Calibri"/>
              <a:cs typeface="Calibri"/>
              <a:sym typeface="Calibri"/>
            </a:endParaRPr>
          </a:p>
          <a:p>
            <a:pPr indent="0" lvl="0" marL="0" marR="0" rtl="0" algn="l">
              <a:lnSpc>
                <a:spcPct val="100000"/>
              </a:lnSpc>
              <a:spcBef>
                <a:spcPts val="45"/>
              </a:spcBef>
              <a:spcAft>
                <a:spcPts val="0"/>
              </a:spcAft>
              <a:buClr>
                <a:schemeClr val="dk1"/>
              </a:buClr>
              <a:buSzPts val="2350"/>
              <a:buFont typeface="Arial"/>
              <a:buNone/>
            </a:pPr>
            <a:r>
              <a:t/>
            </a:r>
            <a:endParaRPr sz="2350">
              <a:solidFill>
                <a:schemeClr val="dk1"/>
              </a:solidFill>
              <a:latin typeface="Calibri"/>
              <a:ea typeface="Calibri"/>
              <a:cs typeface="Calibri"/>
              <a:sym typeface="Calibri"/>
            </a:endParaRPr>
          </a:p>
          <a:p>
            <a:pPr indent="-285750" lvl="0" marL="297815" marR="13334" rtl="0" algn="l">
              <a:lnSpc>
                <a:spcPct val="997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Players should complete each stage of the return-to-sport protocol for a </a:t>
            </a:r>
            <a:r>
              <a:rPr b="1" lang="en-US" sz="2400">
                <a:solidFill>
                  <a:schemeClr val="dk1"/>
                </a:solidFill>
                <a:latin typeface="Calibri"/>
                <a:ea typeface="Calibri"/>
                <a:cs typeface="Calibri"/>
                <a:sym typeface="Calibri"/>
              </a:rPr>
              <a:t>minimum of 24  hours without new or worsening symptoms before progressing to the next stage</a:t>
            </a:r>
            <a:r>
              <a:rPr i="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If a  player experiences, new or worsening symptoms at a particular stage they should return  to the previously successful stage</a:t>
            </a:r>
            <a:r>
              <a:rPr lang="en-US" sz="1800">
                <a:solidFill>
                  <a:srgbClr val="0077D4"/>
                </a:solidFill>
                <a:latin typeface="Verdana"/>
                <a:ea typeface="Verdana"/>
                <a:cs typeface="Verdana"/>
                <a:sym typeface="Verdana"/>
              </a:rPr>
              <a:t>.</a:t>
            </a:r>
            <a:endParaRPr sz="18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4"/>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24" name="Google Shape;424;p44"/>
          <p:cNvSpPr txBox="1"/>
          <p:nvPr>
            <p:ph type="title"/>
          </p:nvPr>
        </p:nvSpPr>
        <p:spPr>
          <a:xfrm>
            <a:off x="344488" y="306324"/>
            <a:ext cx="77327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a:t>
            </a:r>
            <a:endParaRPr/>
          </a:p>
        </p:txBody>
      </p:sp>
      <p:pic>
        <p:nvPicPr>
          <p:cNvPr id="425" name="Google Shape;425;p44"/>
          <p:cNvPicPr preferRelativeResize="0"/>
          <p:nvPr/>
        </p:nvPicPr>
        <p:blipFill rotWithShape="1">
          <a:blip r:embed="rId3">
            <a:alphaModFix/>
          </a:blip>
          <a:srcRect b="0" l="0" r="0" t="0"/>
          <a:stretch/>
        </p:blipFill>
        <p:spPr>
          <a:xfrm>
            <a:off x="631508" y="797719"/>
            <a:ext cx="10889930" cy="53798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5"/>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31" name="Google Shape;431;p45"/>
          <p:cNvSpPr txBox="1"/>
          <p:nvPr>
            <p:ph type="title"/>
          </p:nvPr>
        </p:nvSpPr>
        <p:spPr>
          <a:xfrm>
            <a:off x="268288" y="230124"/>
            <a:ext cx="84947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 – Stage 3</a:t>
            </a:r>
            <a:endParaRPr/>
          </a:p>
        </p:txBody>
      </p:sp>
      <p:pic>
        <p:nvPicPr>
          <p:cNvPr id="432" name="Google Shape;432;p45"/>
          <p:cNvPicPr preferRelativeResize="0"/>
          <p:nvPr/>
        </p:nvPicPr>
        <p:blipFill rotWithShape="1">
          <a:blip r:embed="rId3">
            <a:alphaModFix/>
          </a:blip>
          <a:srcRect b="0" l="0" r="0" t="0"/>
          <a:stretch/>
        </p:blipFill>
        <p:spPr>
          <a:xfrm>
            <a:off x="280988" y="1682114"/>
            <a:ext cx="11271015" cy="295084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38" name="Google Shape;438;p46"/>
          <p:cNvSpPr txBox="1"/>
          <p:nvPr>
            <p:ph type="title"/>
          </p:nvPr>
        </p:nvSpPr>
        <p:spPr>
          <a:xfrm>
            <a:off x="268288" y="230124"/>
            <a:ext cx="94091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 – Stage 4 (a)</a:t>
            </a:r>
            <a:endParaRPr/>
          </a:p>
        </p:txBody>
      </p:sp>
      <p:pic>
        <p:nvPicPr>
          <p:cNvPr id="439" name="Google Shape;439;p46"/>
          <p:cNvPicPr preferRelativeResize="0"/>
          <p:nvPr/>
        </p:nvPicPr>
        <p:blipFill rotWithShape="1">
          <a:blip r:embed="rId3">
            <a:alphaModFix/>
          </a:blip>
          <a:srcRect b="0" l="0" r="0" t="0"/>
          <a:stretch/>
        </p:blipFill>
        <p:spPr>
          <a:xfrm>
            <a:off x="584397" y="1122550"/>
            <a:ext cx="10780370" cy="42917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7"/>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45" name="Google Shape;445;p47"/>
          <p:cNvSpPr txBox="1"/>
          <p:nvPr>
            <p:ph type="title"/>
          </p:nvPr>
        </p:nvSpPr>
        <p:spPr>
          <a:xfrm>
            <a:off x="268288" y="230124"/>
            <a:ext cx="9848821"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Return-to-sport – Stage 4 (b)</a:t>
            </a:r>
            <a:endParaRPr/>
          </a:p>
        </p:txBody>
      </p:sp>
      <p:pic>
        <p:nvPicPr>
          <p:cNvPr id="446" name="Google Shape;446;p47"/>
          <p:cNvPicPr preferRelativeResize="0"/>
          <p:nvPr/>
        </p:nvPicPr>
        <p:blipFill rotWithShape="1">
          <a:blip r:embed="rId3">
            <a:alphaModFix/>
          </a:blip>
          <a:srcRect b="0" l="0" r="0" t="0"/>
          <a:stretch/>
        </p:blipFill>
        <p:spPr>
          <a:xfrm>
            <a:off x="367670" y="721519"/>
            <a:ext cx="11448097" cy="569423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8"/>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52" name="Google Shape;452;p48"/>
          <p:cNvSpPr txBox="1"/>
          <p:nvPr>
            <p:ph type="title"/>
          </p:nvPr>
        </p:nvSpPr>
        <p:spPr>
          <a:xfrm>
            <a:off x="344488" y="306324"/>
            <a:ext cx="7199312"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Trebuchet MS"/>
              <a:buNone/>
            </a:pPr>
            <a:r>
              <a:rPr lang="en-US">
                <a:solidFill>
                  <a:srgbClr val="1DB836"/>
                </a:solidFill>
              </a:rPr>
              <a:t>Medical Clearance</a:t>
            </a:r>
            <a:endParaRPr/>
          </a:p>
        </p:txBody>
      </p:sp>
      <p:sp>
        <p:nvSpPr>
          <p:cNvPr id="453" name="Google Shape;453;p48"/>
          <p:cNvSpPr txBox="1"/>
          <p:nvPr/>
        </p:nvSpPr>
        <p:spPr>
          <a:xfrm>
            <a:off x="557827" y="1016508"/>
            <a:ext cx="11115000" cy="3696600"/>
          </a:xfrm>
          <a:prstGeom prst="rect">
            <a:avLst/>
          </a:prstGeom>
          <a:noFill/>
          <a:ln>
            <a:noFill/>
          </a:ln>
        </p:spPr>
        <p:txBody>
          <a:bodyPr anchorCtr="0" anchor="t" bIns="0" lIns="0" spcFirstLastPara="1" rIns="0" wrap="square" tIns="12700">
            <a:spAutoFit/>
          </a:bodyPr>
          <a:lstStyle/>
          <a:p>
            <a:pPr indent="-342900" lvl="0" marL="355600" marR="143510"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Once Stages 1-4 (b) of the </a:t>
            </a:r>
            <a:r>
              <a:rPr i="1" lang="en-US" sz="2000">
                <a:solidFill>
                  <a:schemeClr val="dk1"/>
                </a:solidFill>
                <a:latin typeface="Calibri"/>
                <a:ea typeface="Calibri"/>
                <a:cs typeface="Calibri"/>
                <a:sym typeface="Calibri"/>
              </a:rPr>
              <a:t>return-to-sport protocol </a:t>
            </a:r>
            <a:r>
              <a:rPr lang="en-US" sz="2000">
                <a:solidFill>
                  <a:schemeClr val="dk1"/>
                </a:solidFill>
                <a:latin typeface="Calibri"/>
                <a:ea typeface="Calibri"/>
                <a:cs typeface="Calibri"/>
                <a:sym typeface="Calibri"/>
              </a:rPr>
              <a:t>have been completed, the player must receive  medical clearance to proceed to </a:t>
            </a:r>
            <a:r>
              <a:rPr i="1" lang="en-US" sz="2000">
                <a:solidFill>
                  <a:schemeClr val="dk1"/>
                </a:solidFill>
                <a:latin typeface="Calibri"/>
                <a:ea typeface="Calibri"/>
                <a:cs typeface="Calibri"/>
                <a:sym typeface="Calibri"/>
              </a:rPr>
              <a:t>Stage 5: Full contact practice with team</a:t>
            </a:r>
            <a:r>
              <a:rPr lang="en-US" sz="20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A player is not permitted to  return to </a:t>
            </a:r>
            <a:r>
              <a:rPr b="1" i="1" lang="en-US" sz="2000">
                <a:solidFill>
                  <a:schemeClr val="dk1"/>
                </a:solidFill>
                <a:latin typeface="Calibri"/>
                <a:ea typeface="Calibri"/>
                <a:cs typeface="Calibri"/>
                <a:sym typeface="Calibri"/>
              </a:rPr>
              <a:t>Stage 5: Full contact practice with team </a:t>
            </a:r>
            <a:r>
              <a:rPr b="1" lang="en-US" sz="2000">
                <a:solidFill>
                  <a:schemeClr val="dk1"/>
                </a:solidFill>
                <a:latin typeface="Calibri"/>
                <a:ea typeface="Calibri"/>
                <a:cs typeface="Calibri"/>
                <a:sym typeface="Calibri"/>
              </a:rPr>
              <a:t>or </a:t>
            </a:r>
            <a:r>
              <a:rPr b="1" i="1" lang="en-US" sz="2000">
                <a:solidFill>
                  <a:schemeClr val="dk1"/>
                </a:solidFill>
                <a:latin typeface="Calibri"/>
                <a:ea typeface="Calibri"/>
                <a:cs typeface="Calibri"/>
                <a:sym typeface="Calibri"/>
              </a:rPr>
              <a:t>Stage 6: Game Play </a:t>
            </a:r>
            <a:r>
              <a:rPr b="1" lang="en-US" sz="2000">
                <a:solidFill>
                  <a:schemeClr val="dk1"/>
                </a:solidFill>
                <a:latin typeface="Calibri"/>
                <a:ea typeface="Calibri"/>
                <a:cs typeface="Calibri"/>
                <a:sym typeface="Calibri"/>
              </a:rPr>
              <a:t>until written permission by a  medical doctor/nurse practitioner.</a:t>
            </a:r>
            <a:endParaRPr sz="20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Clr>
                <a:schemeClr val="dk1"/>
              </a:buClr>
              <a:buSzPts val="1950"/>
              <a:buFont typeface="Arial"/>
              <a:buNone/>
            </a:pPr>
            <a:r>
              <a:t/>
            </a:r>
            <a:endParaRPr sz="1950">
              <a:solidFill>
                <a:schemeClr val="dk1"/>
              </a:solidFill>
              <a:latin typeface="Calibri"/>
              <a:ea typeface="Calibri"/>
              <a:cs typeface="Calibri"/>
              <a:sym typeface="Calibri"/>
            </a:endParaRPr>
          </a:p>
          <a:p>
            <a:pPr indent="-342900" lvl="1" marL="812800" marR="10795" rtl="0" algn="l">
              <a:lnSpc>
                <a:spcPct val="10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 addition to nurse practitioners, the types of medical doctors that are qualified to support medical  clearance for concussion include: family physician, pediatrician, sports-medicine physician,  neurologist or internal medicine and rehabilitation (physiatrists). </a:t>
            </a:r>
            <a:r>
              <a:rPr b="1" i="0" lang="en-US" sz="2000" u="none" cap="none" strike="noStrike">
                <a:solidFill>
                  <a:schemeClr val="dk1"/>
                </a:solidFill>
                <a:latin typeface="Calibri"/>
                <a:ea typeface="Calibri"/>
                <a:cs typeface="Calibri"/>
                <a:sym typeface="Calibri"/>
              </a:rPr>
              <a:t>Documentation from any other  source will not be acceptable.</a:t>
            </a:r>
            <a:endParaRPr b="0" i="0" sz="2000" u="none" cap="none" strike="noStrike">
              <a:solidFill>
                <a:schemeClr val="dk1"/>
              </a:solidFill>
              <a:latin typeface="Calibri"/>
              <a:ea typeface="Calibri"/>
              <a:cs typeface="Calibri"/>
              <a:sym typeface="Calibri"/>
            </a:endParaRPr>
          </a:p>
          <a:p>
            <a:pPr indent="0" lvl="1" marL="457200" marR="0" rtl="0" algn="l">
              <a:lnSpc>
                <a:spcPct val="100000"/>
              </a:lnSpc>
              <a:spcBef>
                <a:spcPts val="15"/>
              </a:spcBef>
              <a:spcAft>
                <a:spcPts val="0"/>
              </a:spcAft>
              <a:buClr>
                <a:schemeClr val="dk1"/>
              </a:buClr>
              <a:buSzPts val="1950"/>
              <a:buFont typeface="Arial"/>
              <a:buNone/>
            </a:pPr>
            <a:r>
              <a:t/>
            </a:r>
            <a:endParaRPr b="0" i="0" sz="1950" u="none" cap="none" strike="noStrike">
              <a:solidFill>
                <a:schemeClr val="dk1"/>
              </a:solidFill>
              <a:latin typeface="Calibri"/>
              <a:ea typeface="Calibri"/>
              <a:cs typeface="Calibri"/>
              <a:sym typeface="Calibri"/>
            </a:endParaRPr>
          </a:p>
          <a:p>
            <a:pPr indent="-342900" lvl="1" marL="812800" marR="5080" rtl="0" algn="l">
              <a:lnSpc>
                <a:spcPct val="10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Written clearance by a medical doctor or nurse practitioner may be provided in any format from the  medical appointment.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9"/>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59" name="Google Shape;459;p49"/>
          <p:cNvSpPr txBox="1"/>
          <p:nvPr>
            <p:ph type="title"/>
          </p:nvPr>
        </p:nvSpPr>
        <p:spPr>
          <a:xfrm>
            <a:off x="285271" y="283971"/>
            <a:ext cx="4479925"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2800"/>
              <a:buFont typeface="Arial"/>
              <a:buNone/>
            </a:pPr>
            <a:r>
              <a:rPr lang="en-US" sz="2800">
                <a:solidFill>
                  <a:srgbClr val="1DB836"/>
                </a:solidFill>
                <a:latin typeface="Arial"/>
                <a:ea typeface="Arial"/>
                <a:cs typeface="Arial"/>
                <a:sym typeface="Arial"/>
              </a:rPr>
              <a:t>Prepping for first game back</a:t>
            </a:r>
            <a:endParaRPr sz="2800">
              <a:latin typeface="Arial"/>
              <a:ea typeface="Arial"/>
              <a:cs typeface="Arial"/>
              <a:sym typeface="Arial"/>
            </a:endParaRPr>
          </a:p>
        </p:txBody>
      </p:sp>
      <p:pic>
        <p:nvPicPr>
          <p:cNvPr id="460" name="Google Shape;460;p49"/>
          <p:cNvPicPr preferRelativeResize="0"/>
          <p:nvPr/>
        </p:nvPicPr>
        <p:blipFill rotWithShape="1">
          <a:blip r:embed="rId3">
            <a:alphaModFix/>
          </a:blip>
          <a:srcRect b="0" l="0" r="0" t="0"/>
          <a:stretch/>
        </p:blipFill>
        <p:spPr>
          <a:xfrm>
            <a:off x="702979" y="1363662"/>
            <a:ext cx="10391572" cy="319309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0"/>
          <p:cNvSpPr txBox="1"/>
          <p:nvPr>
            <p:ph type="title"/>
          </p:nvPr>
        </p:nvSpPr>
        <p:spPr>
          <a:xfrm>
            <a:off x="285271" y="283971"/>
            <a:ext cx="289814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2800"/>
              <a:buFont typeface="Arial"/>
              <a:buNone/>
            </a:pPr>
            <a:r>
              <a:rPr lang="en-US" sz="2800">
                <a:solidFill>
                  <a:srgbClr val="1DB836"/>
                </a:solidFill>
                <a:latin typeface="Arial"/>
                <a:ea typeface="Arial"/>
                <a:cs typeface="Arial"/>
                <a:sym typeface="Arial"/>
              </a:rPr>
              <a:t>Medical clearance</a:t>
            </a:r>
            <a:endParaRPr sz="2800">
              <a:latin typeface="Arial"/>
              <a:ea typeface="Arial"/>
              <a:cs typeface="Arial"/>
              <a:sym typeface="Arial"/>
            </a:endParaRPr>
          </a:p>
        </p:txBody>
      </p:sp>
      <p:graphicFrame>
        <p:nvGraphicFramePr>
          <p:cNvPr id="466" name="Google Shape;466;p50"/>
          <p:cNvGraphicFramePr/>
          <p:nvPr/>
        </p:nvGraphicFramePr>
        <p:xfrm>
          <a:off x="149225" y="963930"/>
          <a:ext cx="3000000" cy="3000000"/>
        </p:xfrm>
        <a:graphic>
          <a:graphicData uri="http://schemas.openxmlformats.org/drawingml/2006/table">
            <a:tbl>
              <a:tblPr bandRow="1" firstRow="1">
                <a:noFill/>
                <a:tableStyleId>{8595CC22-723A-41AC-A8D0-BEAC12430E65}</a:tableStyleId>
              </a:tblPr>
              <a:tblGrid>
                <a:gridCol w="5882650"/>
                <a:gridCol w="5882650"/>
              </a:tblGrid>
              <a:tr h="365750">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Parents/Player</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800" u="none" cap="none" strike="noStrike">
                          <a:latin typeface="Verdana"/>
                          <a:ea typeface="Verdana"/>
                          <a:cs typeface="Verdana"/>
                          <a:sym typeface="Verdana"/>
                        </a:rPr>
                        <a:t>Trainer and Coach</a:t>
                      </a:r>
                      <a:endParaRPr sz="1800" u="none" cap="none" strike="noStrike">
                        <a:latin typeface="Verdana"/>
                        <a:ea typeface="Verdana"/>
                        <a:cs typeface="Verdana"/>
                        <a:sym typeface="Verdana"/>
                      </a:endParaRPr>
                    </a:p>
                  </a:txBody>
                  <a:tcPr marT="444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25125">
                <a:tc>
                  <a:txBody>
                    <a:bodyPr/>
                    <a:lstStyle/>
                    <a:p>
                      <a:pPr indent="-343535" lvl="0" marL="434340" marR="0"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Must provide the trainer with:</a:t>
                      </a:r>
                      <a:endParaRPr sz="2000" u="none" cap="none" strike="noStrike">
                        <a:latin typeface="Calibri"/>
                        <a:ea typeface="Calibri"/>
                        <a:cs typeface="Calibri"/>
                        <a:sym typeface="Calibri"/>
                      </a:endParaRPr>
                    </a:p>
                    <a:p>
                      <a:pPr indent="-342899" lvl="1" marL="891539" marR="97790" rtl="0" algn="l">
                        <a:lnSpc>
                          <a:spcPct val="100000"/>
                        </a:lnSpc>
                        <a:spcBef>
                          <a:spcPts val="600"/>
                        </a:spcBef>
                        <a:spcAft>
                          <a:spcPts val="0"/>
                        </a:spcAft>
                        <a:buClr>
                          <a:schemeClr val="dk1"/>
                        </a:buClr>
                        <a:buSzPts val="2000"/>
                        <a:buFont typeface="Arial"/>
                        <a:buChar char="•"/>
                      </a:pPr>
                      <a:r>
                        <a:rPr lang="en-US" sz="2000" u="none" cap="none" strike="noStrike">
                          <a:latin typeface="Calibri"/>
                          <a:ea typeface="Calibri"/>
                          <a:cs typeface="Calibri"/>
                          <a:sym typeface="Calibri"/>
                        </a:rPr>
                        <a:t>Written clearance from the medical  doctor/nurse practitioner (highlighting player is  safe to return to stage 5 &amp; 6</a:t>
                      </a:r>
                      <a:endParaRPr sz="2000" u="none" cap="none" strike="noStrike">
                        <a:latin typeface="Calibri"/>
                        <a:ea typeface="Calibri"/>
                        <a:cs typeface="Calibri"/>
                        <a:sym typeface="Calibri"/>
                      </a:endParaRPr>
                    </a:p>
                    <a:p>
                      <a:pPr indent="-342899" lvl="1" marL="891539" marR="514350"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Return-to-sport protocol with all signatures  completed</a:t>
                      </a:r>
                      <a:endParaRPr sz="2000" u="none" cap="none" strike="noStrike">
                        <a:latin typeface="Calibri"/>
                        <a:ea typeface="Calibri"/>
                        <a:cs typeface="Calibri"/>
                        <a:sym typeface="Calibri"/>
                      </a:endParaRPr>
                    </a:p>
                  </a:txBody>
                  <a:tcPr marT="311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42900" lvl="0" marL="433705" marR="143510" rtl="0" algn="l">
                        <a:lnSpc>
                          <a:spcPct val="100000"/>
                        </a:lnSpc>
                        <a:spcBef>
                          <a:spcPts val="0"/>
                        </a:spcBef>
                        <a:spcAft>
                          <a:spcPts val="0"/>
                        </a:spcAft>
                        <a:buClr>
                          <a:schemeClr val="dk1"/>
                        </a:buClr>
                        <a:buSzPts val="2000"/>
                        <a:buFont typeface="Arial"/>
                        <a:buChar char="•"/>
                      </a:pPr>
                      <a:r>
                        <a:rPr lang="en-US" sz="2000" u="none" cap="none" strike="noStrike">
                          <a:latin typeface="Calibri"/>
                          <a:ea typeface="Calibri"/>
                          <a:cs typeface="Calibri"/>
                          <a:sym typeface="Calibri"/>
                        </a:rPr>
                        <a:t>It is the responsibility of the </a:t>
                      </a:r>
                      <a:r>
                        <a:rPr b="1" lang="en-US" sz="2000" u="none" cap="none" strike="noStrike">
                          <a:latin typeface="Calibri"/>
                          <a:ea typeface="Calibri"/>
                          <a:cs typeface="Calibri"/>
                          <a:sym typeface="Calibri"/>
                        </a:rPr>
                        <a:t>team trainer </a:t>
                      </a:r>
                      <a:r>
                        <a:rPr lang="en-US" sz="2000" u="none" cap="none" strike="noStrike">
                          <a:latin typeface="Calibri"/>
                          <a:ea typeface="Calibri"/>
                          <a:cs typeface="Calibri"/>
                          <a:sym typeface="Calibri"/>
                        </a:rPr>
                        <a:t>to submit  written medical clearance and return-to-sport  protocol with signatures completed to the Head  Trainer, Barb Matthews, prior to the player  participating in </a:t>
                      </a:r>
                      <a:r>
                        <a:rPr b="1" lang="en-US" sz="2000" u="none" cap="none" strike="noStrike">
                          <a:latin typeface="Calibri"/>
                          <a:ea typeface="Calibri"/>
                          <a:cs typeface="Calibri"/>
                          <a:sym typeface="Calibri"/>
                        </a:rPr>
                        <a:t>Stage 6: Game Play.</a:t>
                      </a:r>
                      <a:endParaRPr sz="2000" u="none" cap="none" strike="noStrike">
                        <a:latin typeface="Calibri"/>
                        <a:ea typeface="Calibri"/>
                        <a:cs typeface="Calibri"/>
                        <a:sym typeface="Calibri"/>
                      </a:endParaRPr>
                    </a:p>
                    <a:p>
                      <a:pPr indent="-342900" lvl="0" marL="433705" marR="139700" rtl="0" algn="l">
                        <a:lnSpc>
                          <a:spcPct val="100000"/>
                        </a:lnSpc>
                        <a:spcBef>
                          <a:spcPts val="1200"/>
                        </a:spcBef>
                        <a:spcAft>
                          <a:spcPts val="0"/>
                        </a:spcAft>
                        <a:buClr>
                          <a:schemeClr val="dk1"/>
                        </a:buClr>
                        <a:buSzPts val="2000"/>
                        <a:buFont typeface="Arial"/>
                        <a:buChar char="•"/>
                      </a:pPr>
                      <a:r>
                        <a:rPr lang="en-US" sz="2000" u="none" cap="none" strike="noStrike">
                          <a:latin typeface="Calibri"/>
                          <a:ea typeface="Calibri"/>
                          <a:cs typeface="Calibri"/>
                          <a:sym typeface="Calibri"/>
                        </a:rPr>
                        <a:t>Coaches do not progress to game play until player  has regained their pre-injury skill-level and player is  confident in their ability to return to game play.</a:t>
                      </a:r>
                      <a:endParaRPr sz="2000" u="none" cap="none" strike="noStrike">
                        <a:latin typeface="Calibri"/>
                        <a:ea typeface="Calibri"/>
                        <a:cs typeface="Calibri"/>
                        <a:sym typeface="Calibri"/>
                      </a:endParaRPr>
                    </a:p>
                    <a:p>
                      <a:pPr indent="-342900" lvl="0" marL="433705" marR="415925" rtl="0" algn="l">
                        <a:lnSpc>
                          <a:spcPct val="100000"/>
                        </a:lnSpc>
                        <a:spcBef>
                          <a:spcPts val="1200"/>
                        </a:spcBef>
                        <a:spcAft>
                          <a:spcPts val="0"/>
                        </a:spcAft>
                        <a:buClr>
                          <a:schemeClr val="dk1"/>
                        </a:buClr>
                        <a:buSzPts val="2000"/>
                        <a:buFont typeface="Arial"/>
                        <a:buChar char="•"/>
                      </a:pPr>
                      <a:r>
                        <a:rPr lang="en-US" sz="2000" u="none" cap="none" strike="noStrike">
                          <a:latin typeface="Calibri"/>
                          <a:ea typeface="Calibri"/>
                          <a:cs typeface="Calibri"/>
                          <a:sym typeface="Calibri"/>
                        </a:rPr>
                        <a:t>Team trainers have the right to refuse a player to  return to any hockey activity if they deem the  player unfit to do so.</a:t>
                      </a:r>
                      <a:endParaRPr sz="2000" u="none" cap="none" strike="noStrike">
                        <a:latin typeface="Calibri"/>
                        <a:ea typeface="Calibri"/>
                        <a:cs typeface="Calibri"/>
                        <a:sym typeface="Calibri"/>
                      </a:endParaRPr>
                    </a:p>
                  </a:txBody>
                  <a:tcPr marT="311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1"/>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72" name="Google Shape;472;p51"/>
          <p:cNvSpPr txBox="1"/>
          <p:nvPr>
            <p:ph type="title"/>
          </p:nvPr>
        </p:nvSpPr>
        <p:spPr>
          <a:xfrm>
            <a:off x="285271" y="283971"/>
            <a:ext cx="359156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2800"/>
              <a:buFont typeface="Arial"/>
              <a:buNone/>
            </a:pPr>
            <a:r>
              <a:rPr lang="en-US" sz="2800">
                <a:solidFill>
                  <a:srgbClr val="1DB836"/>
                </a:solidFill>
                <a:latin typeface="Arial"/>
                <a:ea typeface="Arial"/>
                <a:cs typeface="Arial"/>
                <a:sym typeface="Arial"/>
              </a:rPr>
              <a:t>Special considerations</a:t>
            </a:r>
            <a:endParaRPr sz="2800">
              <a:latin typeface="Arial"/>
              <a:ea typeface="Arial"/>
              <a:cs typeface="Arial"/>
              <a:sym typeface="Arial"/>
            </a:endParaRPr>
          </a:p>
        </p:txBody>
      </p:sp>
      <p:sp>
        <p:nvSpPr>
          <p:cNvPr id="473" name="Google Shape;473;p51"/>
          <p:cNvSpPr txBox="1"/>
          <p:nvPr/>
        </p:nvSpPr>
        <p:spPr>
          <a:xfrm>
            <a:off x="386715" y="1352803"/>
            <a:ext cx="10737300" cy="3435300"/>
          </a:xfrm>
          <a:prstGeom prst="rect">
            <a:avLst/>
          </a:prstGeom>
          <a:noFill/>
          <a:ln>
            <a:noFill/>
          </a:ln>
        </p:spPr>
        <p:txBody>
          <a:bodyPr anchorCtr="0" anchor="t" bIns="0" lIns="0" spcFirstLastPara="1" rIns="0" wrap="square" tIns="9525">
            <a:spAutoFit/>
          </a:bodyPr>
          <a:lstStyle/>
          <a:p>
            <a:pPr indent="0" lvl="0" marL="12700" marR="1377950" rtl="0" algn="l">
              <a:lnSpc>
                <a:spcPct val="100800"/>
              </a:lnSpc>
              <a:spcBef>
                <a:spcPts val="0"/>
              </a:spcBef>
              <a:spcAft>
                <a:spcPts val="0"/>
              </a:spcAft>
              <a:buNone/>
            </a:pPr>
            <a:r>
              <a:rPr b="1" i="1" lang="en-US" sz="2400">
                <a:solidFill>
                  <a:schemeClr val="dk1"/>
                </a:solidFill>
                <a:latin typeface="Calibri"/>
                <a:ea typeface="Calibri"/>
                <a:cs typeface="Calibri"/>
                <a:sym typeface="Calibri"/>
              </a:rPr>
              <a:t>What happens when a suspected concussion from a GKHA activity is not  identified/reported until days or weeks after the activity?</a:t>
            </a:r>
            <a:endParaRPr sz="2400">
              <a:solidFill>
                <a:schemeClr val="dk1"/>
              </a:solidFill>
              <a:latin typeface="Calibri"/>
              <a:ea typeface="Calibri"/>
              <a:cs typeface="Calibri"/>
              <a:sym typeface="Calibri"/>
            </a:endParaRPr>
          </a:p>
          <a:p>
            <a:pPr indent="0" lvl="0" marL="12700" marR="721995" rtl="0" algn="l">
              <a:lnSpc>
                <a:spcPct val="100000"/>
              </a:lnSpc>
              <a:spcBef>
                <a:spcPts val="1825"/>
              </a:spcBef>
              <a:spcAft>
                <a:spcPts val="0"/>
              </a:spcAft>
              <a:buNone/>
            </a:pPr>
            <a:r>
              <a:rPr b="1" lang="en-US" sz="2400">
                <a:solidFill>
                  <a:schemeClr val="dk1"/>
                </a:solidFill>
                <a:latin typeface="Calibri"/>
                <a:ea typeface="Calibri"/>
                <a:cs typeface="Calibri"/>
                <a:sym typeface="Calibri"/>
              </a:rPr>
              <a:t>Action: Remove from sport, report and refer a suspected concussion to medical  assessment</a:t>
            </a:r>
            <a:endParaRPr sz="2400">
              <a:solidFill>
                <a:schemeClr val="dk1"/>
              </a:solidFill>
              <a:latin typeface="Calibri"/>
              <a:ea typeface="Calibri"/>
              <a:cs typeface="Calibri"/>
              <a:sym typeface="Calibri"/>
            </a:endParaRPr>
          </a:p>
          <a:p>
            <a:pPr indent="0" lvl="0" marL="12700" marR="5080" rtl="0" algn="l">
              <a:lnSpc>
                <a:spcPct val="99700"/>
              </a:lnSpc>
              <a:spcBef>
                <a:spcPts val="1830"/>
              </a:spcBef>
              <a:spcAft>
                <a:spcPts val="0"/>
              </a:spcAft>
              <a:buNone/>
            </a:pPr>
            <a:r>
              <a:rPr b="1" lang="en-US" sz="2400">
                <a:solidFill>
                  <a:schemeClr val="dk1"/>
                </a:solidFill>
                <a:latin typeface="Calibri"/>
                <a:ea typeface="Calibri"/>
                <a:cs typeface="Calibri"/>
                <a:sym typeface="Calibri"/>
              </a:rPr>
              <a:t>Rationale</a:t>
            </a:r>
            <a:r>
              <a:rPr lang="en-US" sz="2400">
                <a:solidFill>
                  <a:schemeClr val="dk1"/>
                </a:solidFill>
                <a:latin typeface="Calibri"/>
                <a:ea typeface="Calibri"/>
                <a:cs typeface="Calibri"/>
                <a:sym typeface="Calibri"/>
              </a:rPr>
              <a:t>: Immediately upon the concussion being suspected and/or reported to team  officials, the trainer is to complete a Suspected Concussion Report Form and  recommend that the player see a medical doctor/nurse practitioner as soon as  possible</a:t>
            </a:r>
            <a:r>
              <a:rPr i="1"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517387" y="247395"/>
            <a:ext cx="3046730"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4000"/>
              <a:buFont typeface="Arial"/>
              <a:buNone/>
            </a:pPr>
            <a:r>
              <a:rPr lang="en-US" sz="4000">
                <a:solidFill>
                  <a:srgbClr val="1DB836"/>
                </a:solidFill>
                <a:latin typeface="Arial"/>
                <a:ea typeface="Arial"/>
                <a:cs typeface="Arial"/>
                <a:sym typeface="Arial"/>
              </a:rPr>
              <a:t>Rowan’s Law</a:t>
            </a:r>
            <a:endParaRPr sz="4000">
              <a:latin typeface="Arial"/>
              <a:ea typeface="Arial"/>
              <a:cs typeface="Arial"/>
              <a:sym typeface="Arial"/>
            </a:endParaRPr>
          </a:p>
        </p:txBody>
      </p:sp>
      <p:sp>
        <p:nvSpPr>
          <p:cNvPr id="169" name="Google Shape;169;p5"/>
          <p:cNvSpPr txBox="1"/>
          <p:nvPr/>
        </p:nvSpPr>
        <p:spPr>
          <a:xfrm>
            <a:off x="539117" y="1152652"/>
            <a:ext cx="10981055" cy="437515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2200">
                <a:solidFill>
                  <a:schemeClr val="dk1"/>
                </a:solidFill>
                <a:latin typeface="Calibri"/>
                <a:ea typeface="Calibri"/>
                <a:cs typeface="Calibri"/>
                <a:sym typeface="Calibri"/>
              </a:rPr>
              <a:t>As of January 2022 </a:t>
            </a:r>
            <a:r>
              <a:rPr i="1" lang="en-US" sz="2200">
                <a:solidFill>
                  <a:schemeClr val="dk1"/>
                </a:solidFill>
                <a:latin typeface="Calibri"/>
                <a:ea typeface="Calibri"/>
                <a:cs typeface="Calibri"/>
                <a:sym typeface="Calibri"/>
              </a:rPr>
              <a:t>Rowan's Law (Concussion Safety) </a:t>
            </a:r>
            <a:r>
              <a:rPr lang="en-US" sz="2200">
                <a:solidFill>
                  <a:schemeClr val="dk1"/>
                </a:solidFill>
                <a:latin typeface="Calibri"/>
                <a:ea typeface="Calibri"/>
                <a:cs typeface="Calibri"/>
                <a:sym typeface="Calibri"/>
              </a:rPr>
              <a:t>removal-from/return-to-sport requirements  came into effect. After this date, all children and youth under the age of 25 who participate in  organized sport and sport within schools will be required to seek medical assessment for two  mandatory touchpoints:</a:t>
            </a:r>
            <a:endParaRPr sz="2200">
              <a:solidFill>
                <a:schemeClr val="dk1"/>
              </a:solidFill>
              <a:latin typeface="Calibri"/>
              <a:ea typeface="Calibri"/>
              <a:cs typeface="Calibri"/>
              <a:sym typeface="Calibri"/>
            </a:endParaRPr>
          </a:p>
          <a:p>
            <a:pPr indent="0" lvl="0" marL="0" marR="0" rtl="0" algn="l">
              <a:lnSpc>
                <a:spcPct val="100000"/>
              </a:lnSpc>
              <a:spcBef>
                <a:spcPts val="50"/>
              </a:spcBef>
              <a:spcAft>
                <a:spcPts val="0"/>
              </a:spcAft>
              <a:buNone/>
            </a:pPr>
            <a:r>
              <a:t/>
            </a:r>
            <a:endParaRPr sz="2150">
              <a:solidFill>
                <a:schemeClr val="dk1"/>
              </a:solidFill>
              <a:latin typeface="Calibri"/>
              <a:ea typeface="Calibri"/>
              <a:cs typeface="Calibri"/>
              <a:sym typeface="Calibri"/>
            </a:endParaRPr>
          </a:p>
          <a:p>
            <a:pPr indent="0" lvl="0" marL="12700" marR="250825" rtl="0" algn="l">
              <a:lnSpc>
                <a:spcPct val="98600"/>
              </a:lnSpc>
              <a:spcBef>
                <a:spcPts val="0"/>
              </a:spcBef>
              <a:spcAft>
                <a:spcPts val="0"/>
              </a:spcAft>
              <a:buNone/>
            </a:pPr>
            <a:r>
              <a:rPr b="1" lang="en-US" sz="2200">
                <a:solidFill>
                  <a:schemeClr val="dk1"/>
                </a:solidFill>
                <a:latin typeface="Calibri"/>
                <a:ea typeface="Calibri"/>
                <a:cs typeface="Calibri"/>
                <a:sym typeface="Calibri"/>
              </a:rPr>
              <a:t>Medical diagnosis: </a:t>
            </a:r>
            <a:r>
              <a:rPr lang="en-US" sz="2200">
                <a:solidFill>
                  <a:schemeClr val="dk1"/>
                </a:solidFill>
                <a:latin typeface="Calibri"/>
                <a:ea typeface="Calibri"/>
                <a:cs typeface="Calibri"/>
                <a:sym typeface="Calibri"/>
              </a:rPr>
              <a:t>All children and youth suspected of sustaining a concussion will require  medical concussion assessment and diagnosis by a physician or nurse practitioner, with a letter  which confirms positive or negative diagnosis.</a:t>
            </a:r>
            <a:endParaRPr sz="2200">
              <a:solidFill>
                <a:schemeClr val="dk1"/>
              </a:solidFill>
              <a:latin typeface="Calibri"/>
              <a:ea typeface="Calibri"/>
              <a:cs typeface="Calibri"/>
              <a:sym typeface="Calibri"/>
            </a:endParaRPr>
          </a:p>
          <a:p>
            <a:pPr indent="0" lvl="0" marL="0" marR="0" rtl="0" algn="l">
              <a:lnSpc>
                <a:spcPct val="100000"/>
              </a:lnSpc>
              <a:spcBef>
                <a:spcPts val="45"/>
              </a:spcBef>
              <a:spcAft>
                <a:spcPts val="0"/>
              </a:spcAft>
              <a:buNone/>
            </a:pPr>
            <a:r>
              <a:t/>
            </a:r>
            <a:endParaRPr sz="2150">
              <a:solidFill>
                <a:schemeClr val="dk1"/>
              </a:solidFill>
              <a:latin typeface="Calibri"/>
              <a:ea typeface="Calibri"/>
              <a:cs typeface="Calibri"/>
              <a:sym typeface="Calibri"/>
            </a:endParaRPr>
          </a:p>
          <a:p>
            <a:pPr indent="0" lvl="0" marL="12700" marR="8255" rtl="0" algn="l">
              <a:lnSpc>
                <a:spcPct val="99700"/>
              </a:lnSpc>
              <a:spcBef>
                <a:spcPts val="5"/>
              </a:spcBef>
              <a:spcAft>
                <a:spcPts val="0"/>
              </a:spcAft>
              <a:buNone/>
            </a:pPr>
            <a:r>
              <a:rPr b="1" lang="en-US" sz="2200">
                <a:solidFill>
                  <a:schemeClr val="dk1"/>
                </a:solidFill>
                <a:latin typeface="Calibri"/>
                <a:ea typeface="Calibri"/>
                <a:cs typeface="Calibri"/>
                <a:sym typeface="Calibri"/>
              </a:rPr>
              <a:t>Medical clearance for unrestricted physical activity: </a:t>
            </a:r>
            <a:r>
              <a:rPr lang="en-US" sz="2200">
                <a:solidFill>
                  <a:schemeClr val="dk1"/>
                </a:solidFill>
                <a:latin typeface="Calibri"/>
                <a:ea typeface="Calibri"/>
                <a:cs typeface="Calibri"/>
                <a:sym typeface="Calibri"/>
              </a:rPr>
              <a:t>All children and youth diagnosed with  concussion will require medical clearance by a physician or nurse practitioner, with a letter which  confirms child or youth has met criteria to participate in unrestricted sport/physical activity  participation.</a:t>
            </a:r>
            <a:endParaRPr sz="22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2"/>
          <p:cNvSpPr txBox="1"/>
          <p:nvPr/>
        </p:nvSpPr>
        <p:spPr>
          <a:xfrm>
            <a:off x="10117109" y="5774435"/>
            <a:ext cx="179006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McCrory et al. 2016</a:t>
            </a:r>
            <a:endParaRPr sz="1400">
              <a:solidFill>
                <a:schemeClr val="dk1"/>
              </a:solidFill>
              <a:latin typeface="Verdana"/>
              <a:ea typeface="Verdana"/>
              <a:cs typeface="Verdana"/>
              <a:sym typeface="Verdana"/>
            </a:endParaRPr>
          </a:p>
        </p:txBody>
      </p:sp>
      <p:sp>
        <p:nvSpPr>
          <p:cNvPr id="479" name="Google Shape;479;p52"/>
          <p:cNvSpPr txBox="1"/>
          <p:nvPr>
            <p:ph type="title"/>
          </p:nvPr>
        </p:nvSpPr>
        <p:spPr>
          <a:xfrm>
            <a:off x="285271" y="283971"/>
            <a:ext cx="359156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2800"/>
              <a:buFont typeface="Arial"/>
              <a:buNone/>
            </a:pPr>
            <a:r>
              <a:rPr lang="en-US" sz="2800">
                <a:solidFill>
                  <a:srgbClr val="1DB836"/>
                </a:solidFill>
                <a:latin typeface="Arial"/>
                <a:ea typeface="Arial"/>
                <a:cs typeface="Arial"/>
                <a:sym typeface="Arial"/>
              </a:rPr>
              <a:t>Special considerations</a:t>
            </a:r>
            <a:endParaRPr sz="2800">
              <a:latin typeface="Arial"/>
              <a:ea typeface="Arial"/>
              <a:cs typeface="Arial"/>
              <a:sym typeface="Arial"/>
            </a:endParaRPr>
          </a:p>
        </p:txBody>
      </p:sp>
      <p:sp>
        <p:nvSpPr>
          <p:cNvPr id="480" name="Google Shape;480;p52"/>
          <p:cNvSpPr txBox="1"/>
          <p:nvPr/>
        </p:nvSpPr>
        <p:spPr>
          <a:xfrm>
            <a:off x="539113" y="1371091"/>
            <a:ext cx="10272900" cy="2691300"/>
          </a:xfrm>
          <a:prstGeom prst="rect">
            <a:avLst/>
          </a:prstGeom>
          <a:noFill/>
          <a:ln>
            <a:noFill/>
          </a:ln>
        </p:spPr>
        <p:txBody>
          <a:bodyPr anchorCtr="0" anchor="t" bIns="0" lIns="0" spcFirstLastPara="1" rIns="0" wrap="square" tIns="9525">
            <a:spAutoFit/>
          </a:bodyPr>
          <a:lstStyle/>
          <a:p>
            <a:pPr indent="0" lvl="0" marL="12700" marR="604520" rtl="0" algn="l">
              <a:lnSpc>
                <a:spcPct val="100800"/>
              </a:lnSpc>
              <a:spcBef>
                <a:spcPts val="0"/>
              </a:spcBef>
              <a:spcAft>
                <a:spcPts val="0"/>
              </a:spcAft>
              <a:buNone/>
            </a:pPr>
            <a:r>
              <a:rPr b="1" i="1" lang="en-US" sz="2400">
                <a:solidFill>
                  <a:schemeClr val="dk1"/>
                </a:solidFill>
                <a:latin typeface="Calibri"/>
                <a:ea typeface="Calibri"/>
                <a:cs typeface="Calibri"/>
                <a:sym typeface="Calibri"/>
              </a:rPr>
              <a:t>What happens when a child/youth sustains a concussion from a non GKHA   activity (i.e. school, other sports, non club/team related games or training)?</a:t>
            </a:r>
            <a:endParaRPr sz="2400">
              <a:solidFill>
                <a:schemeClr val="dk1"/>
              </a:solidFill>
              <a:latin typeface="Calibri"/>
              <a:ea typeface="Calibri"/>
              <a:cs typeface="Calibri"/>
              <a:sym typeface="Calibri"/>
            </a:endParaRPr>
          </a:p>
          <a:p>
            <a:pPr indent="0" lvl="0" marL="12700" marR="0" rtl="0" algn="l">
              <a:lnSpc>
                <a:spcPct val="100000"/>
              </a:lnSpc>
              <a:spcBef>
                <a:spcPts val="1825"/>
              </a:spcBef>
              <a:spcAft>
                <a:spcPts val="0"/>
              </a:spcAft>
              <a:buNone/>
            </a:pPr>
            <a:r>
              <a:rPr b="1" lang="en-US" sz="2400">
                <a:solidFill>
                  <a:schemeClr val="dk1"/>
                </a:solidFill>
                <a:latin typeface="Calibri"/>
                <a:ea typeface="Calibri"/>
                <a:cs typeface="Calibri"/>
                <a:sym typeface="Calibri"/>
              </a:rPr>
              <a:t>Action: </a:t>
            </a:r>
            <a:r>
              <a:rPr lang="en-US" sz="2400">
                <a:solidFill>
                  <a:schemeClr val="dk1"/>
                </a:solidFill>
                <a:latin typeface="Calibri"/>
                <a:ea typeface="Calibri"/>
                <a:cs typeface="Calibri"/>
                <a:sym typeface="Calibri"/>
              </a:rPr>
              <a:t>request or obtain medical diagnosis</a:t>
            </a:r>
            <a:endParaRPr sz="2400">
              <a:solidFill>
                <a:schemeClr val="dk1"/>
              </a:solidFill>
              <a:latin typeface="Calibri"/>
              <a:ea typeface="Calibri"/>
              <a:cs typeface="Calibri"/>
              <a:sym typeface="Calibri"/>
            </a:endParaRPr>
          </a:p>
          <a:p>
            <a:pPr indent="0" lvl="0" marL="12700" marR="5080" rtl="0" algn="l">
              <a:lnSpc>
                <a:spcPct val="98800"/>
              </a:lnSpc>
              <a:spcBef>
                <a:spcPts val="1860"/>
              </a:spcBef>
              <a:spcAft>
                <a:spcPts val="0"/>
              </a:spcAft>
              <a:buNone/>
            </a:pPr>
            <a:r>
              <a:rPr b="1" lang="en-US" sz="2400">
                <a:solidFill>
                  <a:schemeClr val="dk1"/>
                </a:solidFill>
                <a:latin typeface="Calibri"/>
                <a:ea typeface="Calibri"/>
                <a:cs typeface="Calibri"/>
                <a:sym typeface="Calibri"/>
              </a:rPr>
              <a:t>Rationale: </a:t>
            </a:r>
            <a:r>
              <a:rPr lang="en-US" sz="2400">
                <a:solidFill>
                  <a:schemeClr val="dk1"/>
                </a:solidFill>
                <a:latin typeface="Calibri"/>
                <a:ea typeface="Calibri"/>
                <a:cs typeface="Calibri"/>
                <a:sym typeface="Calibri"/>
              </a:rPr>
              <a:t>As the concussion did not happen at a club/team activity, no </a:t>
            </a:r>
            <a:r>
              <a:rPr i="1" lang="en-US" sz="2400">
                <a:solidFill>
                  <a:schemeClr val="dk1"/>
                </a:solidFill>
                <a:latin typeface="Calibri"/>
                <a:ea typeface="Calibri"/>
                <a:cs typeface="Calibri"/>
                <a:sym typeface="Calibri"/>
              </a:rPr>
              <a:t>Suspected  Concussion Report Form </a:t>
            </a:r>
            <a:r>
              <a:rPr lang="en-US" sz="2400">
                <a:solidFill>
                  <a:schemeClr val="dk1"/>
                </a:solidFill>
                <a:latin typeface="Calibri"/>
                <a:ea typeface="Calibri"/>
                <a:cs typeface="Calibri"/>
                <a:sym typeface="Calibri"/>
              </a:rPr>
              <a:t>is needed. However, regardless of where a concussion was  sustained child/youth is required to follow a return-to-sport protocol</a:t>
            </a:r>
            <a:endParaRPr sz="2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3"/>
          <p:cNvSpPr txBox="1"/>
          <p:nvPr>
            <p:ph type="title"/>
          </p:nvPr>
        </p:nvSpPr>
        <p:spPr>
          <a:xfrm>
            <a:off x="216363" y="227076"/>
            <a:ext cx="69464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Q&amp;A</a:t>
            </a:r>
            <a:endParaRPr/>
          </a:p>
        </p:txBody>
      </p:sp>
      <p:pic>
        <p:nvPicPr>
          <p:cNvPr id="486" name="Google Shape;486;p53"/>
          <p:cNvPicPr preferRelativeResize="0"/>
          <p:nvPr/>
        </p:nvPicPr>
        <p:blipFill rotWithShape="1">
          <a:blip r:embed="rId3">
            <a:alphaModFix/>
          </a:blip>
          <a:srcRect b="0" l="0" r="0" t="0"/>
          <a:stretch/>
        </p:blipFill>
        <p:spPr>
          <a:xfrm>
            <a:off x="8960424" y="1534458"/>
            <a:ext cx="3083261" cy="3083261"/>
          </a:xfrm>
          <a:prstGeom prst="rect">
            <a:avLst/>
          </a:prstGeom>
          <a:noFill/>
          <a:ln>
            <a:noFill/>
          </a:ln>
        </p:spPr>
      </p:pic>
      <p:sp>
        <p:nvSpPr>
          <p:cNvPr id="487" name="Google Shape;487;p53"/>
          <p:cNvSpPr txBox="1"/>
          <p:nvPr/>
        </p:nvSpPr>
        <p:spPr>
          <a:xfrm>
            <a:off x="107259" y="848136"/>
            <a:ext cx="8351520" cy="2444115"/>
          </a:xfrm>
          <a:prstGeom prst="rect">
            <a:avLst/>
          </a:prstGeom>
          <a:noFill/>
          <a:ln cap="flat" cmpd="sng" w="57150">
            <a:solidFill>
              <a:srgbClr val="0077D4"/>
            </a:solidFill>
            <a:prstDash val="solid"/>
            <a:round/>
            <a:headEnd len="sm" w="sm" type="none"/>
            <a:tailEnd len="sm" w="sm" type="none"/>
          </a:ln>
        </p:spPr>
        <p:txBody>
          <a:bodyPr anchorCtr="0" anchor="t" bIns="0" lIns="0" spcFirstLastPara="1" rIns="0" wrap="square" tIns="283200">
            <a:spAutoFit/>
          </a:bodyPr>
          <a:lstStyle/>
          <a:p>
            <a:pPr indent="-457834" lvl="0" marL="899160" marR="0" rtl="0" algn="l">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Recovery and best practice updates</a:t>
            </a:r>
            <a:endParaRPr sz="2200">
              <a:solidFill>
                <a:schemeClr val="dk1"/>
              </a:solidFill>
              <a:latin typeface="Calibri"/>
              <a:ea typeface="Calibri"/>
              <a:cs typeface="Calibri"/>
              <a:sym typeface="Calibri"/>
            </a:endParaRPr>
          </a:p>
          <a:p>
            <a:pPr indent="-457834" lvl="0" marL="899160" marR="0" rtl="0" algn="l">
              <a:lnSpc>
                <a:spcPct val="100000"/>
              </a:lnSpc>
              <a:spcBef>
                <a:spcPts val="118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Clinical support</a:t>
            </a:r>
            <a:endParaRPr sz="2200">
              <a:solidFill>
                <a:schemeClr val="dk1"/>
              </a:solidFill>
              <a:latin typeface="Calibri"/>
              <a:ea typeface="Calibri"/>
              <a:cs typeface="Calibri"/>
              <a:sym typeface="Calibri"/>
            </a:endParaRPr>
          </a:p>
          <a:p>
            <a:pPr indent="-457834" lvl="0" marL="899160" marR="0" rtl="0" algn="l">
              <a:lnSpc>
                <a:spcPct val="100000"/>
              </a:lnSpc>
              <a:spcBef>
                <a:spcPts val="115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Return-to-sport protocol</a:t>
            </a:r>
            <a:endParaRPr sz="2200">
              <a:solidFill>
                <a:schemeClr val="dk1"/>
              </a:solidFill>
              <a:latin typeface="Calibri"/>
              <a:ea typeface="Calibri"/>
              <a:cs typeface="Calibri"/>
              <a:sym typeface="Calibri"/>
            </a:endParaRPr>
          </a:p>
          <a:p>
            <a:pPr indent="-457834" lvl="0" marL="899160" marR="0" rtl="0" algn="l">
              <a:lnSpc>
                <a:spcPct val="100000"/>
              </a:lnSpc>
              <a:spcBef>
                <a:spcPts val="125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Medical clearance requirements</a:t>
            </a:r>
            <a:endParaRPr sz="22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216362" y="227076"/>
            <a:ext cx="115184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Stakeholder responsibilities – team trainer</a:t>
            </a:r>
            <a:endParaRPr/>
          </a:p>
        </p:txBody>
      </p:sp>
      <p:sp>
        <p:nvSpPr>
          <p:cNvPr id="493" name="Google Shape;493;p54"/>
          <p:cNvSpPr txBox="1"/>
          <p:nvPr/>
        </p:nvSpPr>
        <p:spPr>
          <a:xfrm>
            <a:off x="216362" y="1219200"/>
            <a:ext cx="11771700" cy="3785100"/>
          </a:xfrm>
          <a:prstGeom prst="rect">
            <a:avLst/>
          </a:prstGeom>
          <a:noFill/>
          <a:ln>
            <a:noFill/>
          </a:ln>
        </p:spPr>
        <p:txBody>
          <a:bodyPr anchorCtr="0" anchor="t" bIns="0" lIns="0" spcFirstLastPara="1" rIns="0" wrap="square" tIns="12700">
            <a:spAutoFit/>
          </a:bodyPr>
          <a:lstStyle/>
          <a:p>
            <a:pPr indent="-265430" lvl="0" marL="277495" marR="0" rtl="0" algn="l">
              <a:lnSpc>
                <a:spcPct val="100000"/>
              </a:lnSpc>
              <a:spcBef>
                <a:spcPts val="0"/>
              </a:spcBef>
              <a:spcAft>
                <a:spcPts val="0"/>
              </a:spcAft>
              <a:buClr>
                <a:schemeClr val="dk1"/>
              </a:buClr>
              <a:buSzPts val="1800"/>
              <a:buFont typeface="Calibri"/>
              <a:buAutoNum type="arabicParenR"/>
            </a:pPr>
            <a:r>
              <a:rPr b="1" lang="en-US" sz="1800">
                <a:solidFill>
                  <a:schemeClr val="dk1"/>
                </a:solidFill>
                <a:latin typeface="Calibri"/>
                <a:ea typeface="Calibri"/>
                <a:cs typeface="Calibri"/>
                <a:sym typeface="Calibri"/>
              </a:rPr>
              <a:t>Recognizing and removing:</a:t>
            </a:r>
            <a:endParaRPr sz="1800">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Recognizing the signs &amp; symptoms of concussion</a:t>
            </a:r>
            <a:endParaRPr b="0" i="0" sz="1800" u="none" cap="none" strike="noStrike">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Removing players, ensuring their monitored and recommend they seek medical attention</a:t>
            </a:r>
            <a:endParaRPr b="0" i="0" sz="1800" u="none" cap="none" strike="noStrike">
              <a:solidFill>
                <a:schemeClr val="dk1"/>
              </a:solidFill>
              <a:latin typeface="Calibri"/>
              <a:ea typeface="Calibri"/>
              <a:cs typeface="Calibri"/>
              <a:sym typeface="Calibri"/>
            </a:endParaRPr>
          </a:p>
          <a:p>
            <a:pPr indent="-265430" lvl="0" marL="277495" marR="0" rtl="0" algn="l">
              <a:lnSpc>
                <a:spcPct val="100000"/>
              </a:lnSpc>
              <a:spcBef>
                <a:spcPts val="600"/>
              </a:spcBef>
              <a:spcAft>
                <a:spcPts val="0"/>
              </a:spcAft>
              <a:buClr>
                <a:schemeClr val="dk1"/>
              </a:buClr>
              <a:buSzPts val="1800"/>
              <a:buFont typeface="Calibri"/>
              <a:buAutoNum type="arabicParenR"/>
            </a:pPr>
            <a:r>
              <a:rPr b="1" lang="en-US" sz="1800">
                <a:solidFill>
                  <a:schemeClr val="dk1"/>
                </a:solidFill>
                <a:latin typeface="Calibri"/>
                <a:ea typeface="Calibri"/>
                <a:cs typeface="Calibri"/>
                <a:sym typeface="Calibri"/>
              </a:rPr>
              <a:t>Completing the following forms:</a:t>
            </a:r>
            <a:endParaRPr sz="1800">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Suspected Concussion Report Form</a:t>
            </a:r>
            <a:endParaRPr b="0" i="0" sz="1800" u="none" cap="none" strike="noStrike">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Hockey Canada Injury Report From</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5"/>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65430" lvl="0" marL="277495" marR="0" rtl="0" algn="l">
              <a:lnSpc>
                <a:spcPct val="100000"/>
              </a:lnSpc>
              <a:spcBef>
                <a:spcPts val="5"/>
              </a:spcBef>
              <a:spcAft>
                <a:spcPts val="0"/>
              </a:spcAft>
              <a:buClr>
                <a:schemeClr val="dk1"/>
              </a:buClr>
              <a:buSzPts val="1800"/>
              <a:buFont typeface="Calibri"/>
              <a:buAutoNum type="arabicParenR"/>
            </a:pPr>
            <a:r>
              <a:rPr b="1" lang="en-US" sz="1800">
                <a:solidFill>
                  <a:schemeClr val="dk1"/>
                </a:solidFill>
                <a:latin typeface="Calibri"/>
                <a:ea typeface="Calibri"/>
                <a:cs typeface="Calibri"/>
                <a:sym typeface="Calibri"/>
              </a:rPr>
              <a:t>Submitting all forms received from parents from medical appointments to the Head Trainer &amp; Risk Management</a:t>
            </a:r>
            <a:endParaRPr sz="1800">
              <a:solidFill>
                <a:schemeClr val="dk1"/>
              </a:solidFill>
              <a:latin typeface="Calibri"/>
              <a:ea typeface="Calibri"/>
              <a:cs typeface="Calibri"/>
              <a:sym typeface="Calibri"/>
            </a:endParaRPr>
          </a:p>
          <a:p>
            <a:pPr indent="-342900" lvl="1" marL="81280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Diagnosis and clearance</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55"/>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14300" lvl="0" marL="12700" marR="255270" rtl="0" algn="l">
              <a:lnSpc>
                <a:spcPct val="100000"/>
              </a:lnSpc>
              <a:spcBef>
                <a:spcPts val="5"/>
              </a:spcBef>
              <a:spcAft>
                <a:spcPts val="0"/>
              </a:spcAft>
              <a:buClr>
                <a:schemeClr val="dk1"/>
              </a:buClr>
              <a:buSzPts val="1800"/>
              <a:buFont typeface="Calibri"/>
              <a:buAutoNum type="arabicParenR"/>
            </a:pPr>
            <a:r>
              <a:rPr b="1" lang="en-US" sz="1800">
                <a:solidFill>
                  <a:schemeClr val="dk1"/>
                </a:solidFill>
                <a:latin typeface="Calibri"/>
                <a:ea typeface="Calibri"/>
                <a:cs typeface="Calibri"/>
                <a:sym typeface="Calibri"/>
              </a:rPr>
              <a:t>Have the right to refuse a player to return to any GKHA hockey activity if they deem the player unfit to do  so</a:t>
            </a:r>
            <a:endParaRPr sz="18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114300" lvl="0" marL="12700" marR="5080" rtl="0" algn="l">
              <a:lnSpc>
                <a:spcPct val="100000"/>
              </a:lnSpc>
              <a:spcBef>
                <a:spcPts val="5"/>
              </a:spcBef>
              <a:spcAft>
                <a:spcPts val="0"/>
              </a:spcAft>
              <a:buClr>
                <a:schemeClr val="dk1"/>
              </a:buClr>
              <a:buSzPts val="1800"/>
              <a:buFont typeface="Calibri"/>
              <a:buAutoNum type="arabicParenR"/>
            </a:pPr>
            <a:r>
              <a:rPr b="1" lang="en-US" sz="1800">
                <a:solidFill>
                  <a:schemeClr val="dk1"/>
                </a:solidFill>
                <a:latin typeface="Calibri"/>
                <a:ea typeface="Calibri"/>
                <a:cs typeface="Calibri"/>
                <a:sym typeface="Calibri"/>
              </a:rPr>
              <a:t>Ensuring all players with a suspected concussion to not return to contact activity until medically cleared to do  so</a:t>
            </a: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5"/>
          <p:cNvSpPr txBox="1"/>
          <p:nvPr>
            <p:ph type="title"/>
          </p:nvPr>
        </p:nvSpPr>
        <p:spPr>
          <a:xfrm>
            <a:off x="216362" y="227076"/>
            <a:ext cx="10375437"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Stakeholder responsibilities – head coaches</a:t>
            </a:r>
            <a:endParaRPr/>
          </a:p>
        </p:txBody>
      </p:sp>
      <p:sp>
        <p:nvSpPr>
          <p:cNvPr id="499" name="Google Shape;499;p55"/>
          <p:cNvSpPr txBox="1"/>
          <p:nvPr/>
        </p:nvSpPr>
        <p:spPr>
          <a:xfrm>
            <a:off x="307803" y="955547"/>
            <a:ext cx="11441430" cy="467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000" u="sng">
                <a:solidFill>
                  <a:schemeClr val="dk1"/>
                </a:solidFill>
                <a:latin typeface="Calibri"/>
                <a:ea typeface="Calibri"/>
                <a:cs typeface="Calibri"/>
                <a:sym typeface="Calibri"/>
              </a:rPr>
              <a:t>Under this policy head coaches are responsible for:</a:t>
            </a:r>
            <a:endParaRPr sz="20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1950">
              <a:solidFill>
                <a:schemeClr val="dk1"/>
              </a:solidFill>
              <a:latin typeface="Calibri"/>
              <a:ea typeface="Calibri"/>
              <a:cs typeface="Calibri"/>
              <a:sym typeface="Calibri"/>
            </a:endParaRPr>
          </a:p>
          <a:p>
            <a:pPr indent="-265430" lvl="0" marL="277495" marR="0" rtl="0" algn="l">
              <a:lnSpc>
                <a:spcPct val="100000"/>
              </a:lnSpc>
              <a:spcBef>
                <a:spcPts val="5"/>
              </a:spcBef>
              <a:spcAft>
                <a:spcPts val="0"/>
              </a:spcAft>
              <a:buClr>
                <a:schemeClr val="dk1"/>
              </a:buClr>
              <a:buSzPts val="2000"/>
              <a:buFont typeface="Calibri"/>
              <a:buAutoNum type="arabicParenR"/>
            </a:pPr>
            <a:r>
              <a:rPr b="1" lang="en-US" sz="2000">
                <a:solidFill>
                  <a:schemeClr val="dk1"/>
                </a:solidFill>
                <a:latin typeface="Calibri"/>
                <a:ea typeface="Calibri"/>
                <a:cs typeface="Calibri"/>
                <a:sym typeface="Calibri"/>
              </a:rPr>
              <a:t>Recognizing and supporting removing:</a:t>
            </a:r>
            <a:endParaRPr sz="2000">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Recognizing the signs &amp; symptoms of concussion</a:t>
            </a:r>
            <a:endParaRPr b="0" i="0" sz="2000" u="none" cap="none" strike="noStrike">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Create a team culture where players feel comfortable reporting injuries</a:t>
            </a:r>
            <a:endParaRPr b="0" i="0" sz="2000" u="none" cap="none" strike="noStrike">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Trust your trainer and know that they have the final say about removing a player</a:t>
            </a:r>
            <a:endParaRPr b="0" i="0" sz="2000" u="none" cap="none" strike="noStrike">
              <a:solidFill>
                <a:schemeClr val="dk1"/>
              </a:solidFill>
              <a:latin typeface="Calibri"/>
              <a:ea typeface="Calibri"/>
              <a:cs typeface="Calibri"/>
              <a:sym typeface="Calibri"/>
            </a:endParaRPr>
          </a:p>
          <a:p>
            <a:pPr indent="0" lvl="1" marL="457200" marR="0" rtl="0" algn="l">
              <a:lnSpc>
                <a:spcPct val="100000"/>
              </a:lnSpc>
              <a:spcBef>
                <a:spcPts val="15"/>
              </a:spcBef>
              <a:spcAft>
                <a:spcPts val="0"/>
              </a:spcAft>
              <a:buClr>
                <a:schemeClr val="dk1"/>
              </a:buClr>
              <a:buSzPts val="1950"/>
              <a:buFont typeface="Arial"/>
              <a:buNone/>
            </a:pPr>
            <a:r>
              <a:t/>
            </a:r>
            <a:endParaRPr b="0" i="0" sz="1950" u="none" cap="none" strike="noStrike">
              <a:solidFill>
                <a:schemeClr val="dk1"/>
              </a:solidFill>
              <a:latin typeface="Calibri"/>
              <a:ea typeface="Calibri"/>
              <a:cs typeface="Calibri"/>
              <a:sym typeface="Calibri"/>
            </a:endParaRPr>
          </a:p>
          <a:p>
            <a:pPr indent="-265430" lvl="0" marL="277495" marR="0" rtl="0" algn="l">
              <a:lnSpc>
                <a:spcPct val="100000"/>
              </a:lnSpc>
              <a:spcBef>
                <a:spcPts val="5"/>
              </a:spcBef>
              <a:spcAft>
                <a:spcPts val="0"/>
              </a:spcAft>
              <a:buClr>
                <a:schemeClr val="dk1"/>
              </a:buClr>
              <a:buSzPts val="2000"/>
              <a:buFont typeface="Calibri"/>
              <a:buAutoNum type="arabicParenR"/>
            </a:pPr>
            <a:r>
              <a:rPr b="1" lang="en-US" sz="2000">
                <a:solidFill>
                  <a:schemeClr val="dk1"/>
                </a:solidFill>
                <a:latin typeface="Calibri"/>
                <a:ea typeface="Calibri"/>
                <a:cs typeface="Calibri"/>
                <a:sym typeface="Calibri"/>
              </a:rPr>
              <a:t>Facilitating gradual return-to-sport at practices</a:t>
            </a:r>
            <a:endParaRPr sz="2000">
              <a:solidFill>
                <a:schemeClr val="dk1"/>
              </a:solidFill>
              <a:latin typeface="Calibri"/>
              <a:ea typeface="Calibri"/>
              <a:cs typeface="Calibri"/>
              <a:sym typeface="Calibri"/>
            </a:endParaRPr>
          </a:p>
          <a:p>
            <a:pPr indent="-342900" lvl="1" marL="1269365" marR="19431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Modifying practices and setting personalized training plans for players who are in return-to-sport  protocol</a:t>
            </a:r>
            <a:endParaRPr b="0" i="0" sz="2000" u="none" cap="none" strike="noStrike">
              <a:solidFill>
                <a:schemeClr val="dk1"/>
              </a:solidFill>
              <a:latin typeface="Calibri"/>
              <a:ea typeface="Calibri"/>
              <a:cs typeface="Calibri"/>
              <a:sym typeface="Calibri"/>
            </a:endParaRPr>
          </a:p>
          <a:p>
            <a:pPr indent="-342900" lvl="1" marL="1270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Ensuring a safe practice environment</a:t>
            </a:r>
            <a:endParaRPr b="0" i="0" sz="2000" u="none" cap="none" strike="noStrike">
              <a:solidFill>
                <a:schemeClr val="dk1"/>
              </a:solidFill>
              <a:latin typeface="Calibri"/>
              <a:ea typeface="Calibri"/>
              <a:cs typeface="Calibri"/>
              <a:sym typeface="Calibri"/>
            </a:endParaRPr>
          </a:p>
          <a:p>
            <a:pPr indent="-342900" lvl="1" marL="1269365" marR="372745"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Ensure players have regained their pre-injury skill-level and player is confident in their ability to  return to activity.</a:t>
            </a:r>
            <a:endParaRPr b="0" i="0" sz="2000" u="none" cap="none" strike="noStrike">
              <a:solidFill>
                <a:schemeClr val="dk1"/>
              </a:solidFill>
              <a:latin typeface="Calibri"/>
              <a:ea typeface="Calibri"/>
              <a:cs typeface="Calibri"/>
              <a:sym typeface="Calibri"/>
            </a:endParaRPr>
          </a:p>
          <a:p>
            <a:pPr indent="-127000" lvl="0" marL="12700" marR="5080" rtl="0" algn="l">
              <a:lnSpc>
                <a:spcPct val="100000"/>
              </a:lnSpc>
              <a:spcBef>
                <a:spcPts val="600"/>
              </a:spcBef>
              <a:spcAft>
                <a:spcPts val="0"/>
              </a:spcAft>
              <a:buClr>
                <a:schemeClr val="dk1"/>
              </a:buClr>
              <a:buSzPts val="2000"/>
              <a:buFont typeface="Calibri"/>
              <a:buAutoNum type="arabicParenR"/>
            </a:pPr>
            <a:r>
              <a:rPr b="1" lang="en-US" sz="2000">
                <a:solidFill>
                  <a:schemeClr val="dk1"/>
                </a:solidFill>
                <a:latin typeface="Calibri"/>
                <a:ea typeface="Calibri"/>
                <a:cs typeface="Calibri"/>
                <a:sym typeface="Calibri"/>
              </a:rPr>
              <a:t>Ensuring all players with a suspected concussion to not return to contact activity until medically cleared to  do so</a:t>
            </a:r>
            <a:endParaRPr sz="20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6"/>
          <p:cNvSpPr txBox="1"/>
          <p:nvPr>
            <p:ph type="title"/>
          </p:nvPr>
        </p:nvSpPr>
        <p:spPr>
          <a:xfrm>
            <a:off x="216363" y="227076"/>
            <a:ext cx="8979535" cy="11208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Stakeholder responsibilities – </a:t>
            </a:r>
            <a:br>
              <a:rPr lang="en-US">
                <a:solidFill>
                  <a:srgbClr val="1DB836"/>
                </a:solidFill>
                <a:latin typeface="Arial"/>
                <a:ea typeface="Arial"/>
                <a:cs typeface="Arial"/>
                <a:sym typeface="Arial"/>
              </a:rPr>
            </a:br>
            <a:r>
              <a:rPr lang="en-US">
                <a:solidFill>
                  <a:srgbClr val="1DB836"/>
                </a:solidFill>
                <a:latin typeface="Arial"/>
                <a:ea typeface="Arial"/>
                <a:cs typeface="Arial"/>
                <a:sym typeface="Arial"/>
              </a:rPr>
              <a:t>parents and players</a:t>
            </a:r>
            <a:endParaRPr/>
          </a:p>
        </p:txBody>
      </p:sp>
      <p:sp>
        <p:nvSpPr>
          <p:cNvPr id="505" name="Google Shape;505;p56"/>
          <p:cNvSpPr txBox="1"/>
          <p:nvPr/>
        </p:nvSpPr>
        <p:spPr>
          <a:xfrm>
            <a:off x="762000" y="1447800"/>
            <a:ext cx="7258800" cy="5230500"/>
          </a:xfrm>
          <a:prstGeom prst="rect">
            <a:avLst/>
          </a:prstGeom>
          <a:noFill/>
          <a:ln>
            <a:noFill/>
          </a:ln>
        </p:spPr>
        <p:txBody>
          <a:bodyPr anchorCtr="0" anchor="t" bIns="0" lIns="0" spcFirstLastPara="1" rIns="0" wrap="square" tIns="12700">
            <a:spAutoFit/>
          </a:bodyPr>
          <a:lstStyle/>
          <a:p>
            <a:pPr indent="0" lvl="0" marL="12700" marR="0" rtl="0" algn="l">
              <a:lnSpc>
                <a:spcPct val="131500"/>
              </a:lnSpc>
              <a:spcBef>
                <a:spcPts val="0"/>
              </a:spcBef>
              <a:spcAft>
                <a:spcPts val="0"/>
              </a:spcAft>
              <a:buNone/>
            </a:pPr>
            <a:r>
              <a:rPr b="1" lang="en-US" sz="1800">
                <a:solidFill>
                  <a:schemeClr val="dk1"/>
                </a:solidFill>
                <a:latin typeface="Calibri"/>
                <a:ea typeface="Calibri"/>
                <a:cs typeface="Calibri"/>
                <a:sym typeface="Calibri"/>
              </a:rPr>
              <a:t>Parents</a:t>
            </a:r>
            <a:endParaRPr sz="1800">
              <a:solidFill>
                <a:schemeClr val="dk1"/>
              </a:solidFill>
              <a:latin typeface="Calibri"/>
              <a:ea typeface="Calibri"/>
              <a:cs typeface="Calibri"/>
              <a:sym typeface="Calibri"/>
            </a:endParaRPr>
          </a:p>
          <a:p>
            <a:pPr indent="-330200" lvl="0" marL="355600" marR="0" rtl="0" algn="l">
              <a:lnSpc>
                <a:spcPct val="13025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Obtain documentation from medical professional</a:t>
            </a:r>
            <a:endParaRPr sz="1800">
              <a:solidFill>
                <a:schemeClr val="dk1"/>
              </a:solidFill>
              <a:latin typeface="Calibri"/>
              <a:ea typeface="Calibri"/>
              <a:cs typeface="Calibri"/>
              <a:sym typeface="Calibri"/>
            </a:endParaRPr>
          </a:p>
          <a:p>
            <a:pPr indent="-330200" lvl="0" marL="355600" marR="0" rtl="0" algn="l">
              <a:lnSpc>
                <a:spcPct val="13075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Most responsible person for gradual return-to-sport protocol</a:t>
            </a:r>
            <a:endParaRPr sz="1800">
              <a:solidFill>
                <a:schemeClr val="dk1"/>
              </a:solidFill>
              <a:latin typeface="Calibri"/>
              <a:ea typeface="Calibri"/>
              <a:cs typeface="Calibri"/>
              <a:sym typeface="Calibri"/>
            </a:endParaRPr>
          </a:p>
          <a:p>
            <a:pPr indent="-330200" lvl="0" marL="355600" marR="0" rtl="0" algn="l">
              <a:lnSpc>
                <a:spcPct val="131500"/>
              </a:lnSpc>
              <a:spcBef>
                <a:spcPts val="45"/>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Co-sign all stages in return-to-sport protocol</a:t>
            </a:r>
            <a:endParaRPr sz="1800">
              <a:solidFill>
                <a:schemeClr val="dk1"/>
              </a:solidFill>
              <a:latin typeface="Calibri"/>
              <a:ea typeface="Calibri"/>
              <a:cs typeface="Calibri"/>
              <a:sym typeface="Calibri"/>
            </a:endParaRPr>
          </a:p>
          <a:p>
            <a:pPr indent="-330200" lvl="0" marL="355600" marR="0" rtl="0" algn="l">
              <a:lnSpc>
                <a:spcPct val="1315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Communicate with team trainer and send documentation</a:t>
            </a:r>
            <a:endParaRPr sz="1800">
              <a:solidFill>
                <a:schemeClr val="dk1"/>
              </a:solidFill>
              <a:latin typeface="Calibri"/>
              <a:ea typeface="Calibri"/>
              <a:cs typeface="Calibri"/>
              <a:sym typeface="Calibri"/>
            </a:endParaRPr>
          </a:p>
          <a:p>
            <a:pPr indent="0" lvl="0" marL="0" marR="0" rtl="0" algn="l">
              <a:lnSpc>
                <a:spcPct val="100000"/>
              </a:lnSpc>
              <a:spcBef>
                <a:spcPts val="4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12700" marR="0" rtl="0" algn="l">
              <a:lnSpc>
                <a:spcPct val="130750"/>
              </a:lnSpc>
              <a:spcBef>
                <a:spcPts val="0"/>
              </a:spcBef>
              <a:spcAft>
                <a:spcPts val="0"/>
              </a:spcAft>
              <a:buNone/>
            </a:pPr>
            <a:r>
              <a:rPr b="1" lang="en-US" sz="1800">
                <a:solidFill>
                  <a:schemeClr val="dk1"/>
                </a:solidFill>
                <a:latin typeface="Calibri"/>
                <a:ea typeface="Calibri"/>
                <a:cs typeface="Calibri"/>
                <a:sym typeface="Calibri"/>
              </a:rPr>
              <a:t>Players</a:t>
            </a:r>
            <a:endParaRPr sz="1800">
              <a:solidFill>
                <a:schemeClr val="dk1"/>
              </a:solidFill>
              <a:latin typeface="Calibri"/>
              <a:ea typeface="Calibri"/>
              <a:cs typeface="Calibri"/>
              <a:sym typeface="Calibri"/>
            </a:endParaRPr>
          </a:p>
          <a:p>
            <a:pPr indent="-330200" lvl="0" marL="355600" marR="0" rtl="0" algn="l">
              <a:lnSpc>
                <a:spcPct val="13075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 honest with trainers, coaches and parents</a:t>
            </a:r>
            <a:endParaRPr sz="1800">
              <a:solidFill>
                <a:schemeClr val="dk1"/>
              </a:solidFill>
              <a:latin typeface="Calibri"/>
              <a:ea typeface="Calibri"/>
              <a:cs typeface="Calibri"/>
              <a:sym typeface="Calibri"/>
            </a:endParaRPr>
          </a:p>
          <a:p>
            <a:pPr indent="-330200" lvl="0" marL="355600" marR="0" rtl="0" algn="l">
              <a:lnSpc>
                <a:spcPct val="131500"/>
              </a:lnSpc>
              <a:spcBef>
                <a:spcPts val="5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Gradually move through return-to-sport protocol</a:t>
            </a:r>
            <a:endParaRPr sz="1800">
              <a:solidFill>
                <a:schemeClr val="dk1"/>
              </a:solidFill>
              <a:latin typeface="Calibri"/>
              <a:ea typeface="Calibri"/>
              <a:cs typeface="Calibri"/>
              <a:sym typeface="Calibri"/>
            </a:endParaRPr>
          </a:p>
          <a:p>
            <a:pPr indent="-330200" lvl="0" marL="355600" marR="0" rtl="0" algn="l">
              <a:lnSpc>
                <a:spcPct val="1315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Co-sign all stages in return-to-sport protocol</a:t>
            </a:r>
            <a:endParaRPr sz="1800">
              <a:solidFill>
                <a:schemeClr val="dk1"/>
              </a:solidFill>
              <a:latin typeface="Calibri"/>
              <a:ea typeface="Calibri"/>
              <a:cs typeface="Calibri"/>
              <a:sym typeface="Calibri"/>
            </a:endParaRPr>
          </a:p>
          <a:p>
            <a:pPr indent="0" lvl="0" marL="0" marR="0" rtl="0" algn="l">
              <a:lnSpc>
                <a:spcPct val="100000"/>
              </a:lnSpc>
              <a:spcBef>
                <a:spcPts val="4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12700" marR="0" rtl="0" algn="l">
              <a:lnSpc>
                <a:spcPct val="130750"/>
              </a:lnSpc>
              <a:spcBef>
                <a:spcPts val="0"/>
              </a:spcBef>
              <a:spcAft>
                <a:spcPts val="0"/>
              </a:spcAft>
              <a:buNone/>
            </a:pPr>
            <a:r>
              <a:rPr b="1" lang="en-US" sz="1800">
                <a:solidFill>
                  <a:schemeClr val="dk1"/>
                </a:solidFill>
                <a:latin typeface="Calibri"/>
                <a:ea typeface="Calibri"/>
                <a:cs typeface="Calibri"/>
                <a:sym typeface="Calibri"/>
              </a:rPr>
              <a:t>Referees</a:t>
            </a:r>
            <a:endParaRPr sz="1800">
              <a:solidFill>
                <a:schemeClr val="dk1"/>
              </a:solidFill>
              <a:latin typeface="Calibri"/>
              <a:ea typeface="Calibri"/>
              <a:cs typeface="Calibri"/>
              <a:sym typeface="Calibri"/>
            </a:endParaRPr>
          </a:p>
          <a:p>
            <a:pPr indent="-330200" lvl="0" marL="355600" marR="0" rtl="0" algn="l">
              <a:lnSpc>
                <a:spcPct val="13075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Recognize the signs &amp; symptoms of concussion</a:t>
            </a:r>
            <a:endParaRPr sz="1800">
              <a:solidFill>
                <a:schemeClr val="dk1"/>
              </a:solidFill>
              <a:latin typeface="Calibri"/>
              <a:ea typeface="Calibri"/>
              <a:cs typeface="Calibri"/>
              <a:sym typeface="Calibri"/>
            </a:endParaRPr>
          </a:p>
          <a:p>
            <a:pPr indent="-330200" lvl="0" marL="355600" marR="0" rtl="0" algn="l">
              <a:lnSpc>
                <a:spcPct val="131500"/>
              </a:lnSpc>
              <a:spcBef>
                <a:spcPts val="45"/>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Enforce rules and penalize hits to the head</a:t>
            </a:r>
            <a:endParaRPr sz="1800">
              <a:solidFill>
                <a:schemeClr val="dk1"/>
              </a:solidFill>
              <a:latin typeface="Calibri"/>
              <a:ea typeface="Calibri"/>
              <a:cs typeface="Calibri"/>
              <a:sym typeface="Calibri"/>
            </a:endParaRPr>
          </a:p>
          <a:p>
            <a:pPr indent="-330200" lvl="0" marL="355600" marR="0" rtl="0" algn="l">
              <a:lnSpc>
                <a:spcPct val="1315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suspected concussions to team trainer</a:t>
            </a: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7"/>
          <p:cNvSpPr txBox="1"/>
          <p:nvPr>
            <p:ph type="title"/>
          </p:nvPr>
        </p:nvSpPr>
        <p:spPr>
          <a:xfrm>
            <a:off x="609600" y="533400"/>
            <a:ext cx="8358553" cy="1006686"/>
          </a:xfrm>
          <a:prstGeom prst="rect">
            <a:avLst/>
          </a:prstGeom>
          <a:noFill/>
          <a:ln>
            <a:noFill/>
          </a:ln>
        </p:spPr>
        <p:txBody>
          <a:bodyPr anchorCtr="0" anchor="t" bIns="0" lIns="0" spcFirstLastPara="1" rIns="0" wrap="square" tIns="31750">
            <a:spAutoFit/>
          </a:bodyPr>
          <a:lstStyle/>
          <a:p>
            <a:pPr indent="-1650364" lvl="0" marL="1783079" marR="5080" rtl="0" algn="l">
              <a:lnSpc>
                <a:spcPct val="105277"/>
              </a:lnSpc>
              <a:spcBef>
                <a:spcPts val="0"/>
              </a:spcBef>
              <a:spcAft>
                <a:spcPts val="0"/>
              </a:spcAft>
              <a:buClr>
                <a:schemeClr val="accent1"/>
              </a:buClr>
              <a:buSzPts val="3600"/>
              <a:buFont typeface="Trebuchet MS"/>
              <a:buNone/>
            </a:pPr>
            <a:r>
              <a:rPr lang="en-US"/>
              <a:t>Information about the GKHA Concussion  Policy can be found at:</a:t>
            </a:r>
            <a:endParaRPr/>
          </a:p>
        </p:txBody>
      </p:sp>
      <p:sp>
        <p:nvSpPr>
          <p:cNvPr id="511" name="Google Shape;511;p57"/>
          <p:cNvSpPr txBox="1"/>
          <p:nvPr/>
        </p:nvSpPr>
        <p:spPr>
          <a:xfrm>
            <a:off x="213947" y="2601312"/>
            <a:ext cx="9448800" cy="751488"/>
          </a:xfrm>
          <a:prstGeom prst="rect">
            <a:avLst/>
          </a:prstGeom>
          <a:noFill/>
          <a:ln>
            <a:noFill/>
          </a:ln>
        </p:spPr>
        <p:txBody>
          <a:bodyPr anchorCtr="0" anchor="t" bIns="0" lIns="0" spcFirstLastPara="1" rIns="0" wrap="square" tIns="12700">
            <a:spAutoFit/>
          </a:bodyPr>
          <a:lstStyle/>
          <a:p>
            <a:pPr indent="0" lvl="0" marL="635" marR="0" rtl="0" algn="ctr">
              <a:lnSpc>
                <a:spcPct val="100000"/>
              </a:lnSpc>
              <a:spcBef>
                <a:spcPts val="0"/>
              </a:spcBef>
              <a:spcAft>
                <a:spcPts val="0"/>
              </a:spcAft>
              <a:buNone/>
            </a:pPr>
            <a:r>
              <a:rPr i="1" lang="en-US" sz="2400" u="sng">
                <a:solidFill>
                  <a:srgbClr val="002060"/>
                </a:solidFill>
                <a:latin typeface="Trebuchet MS"/>
                <a:ea typeface="Trebuchet MS"/>
                <a:cs typeface="Trebuchet MS"/>
                <a:sym typeface="Trebuchet MS"/>
                <a:hlinkClick r:id="rId3">
                  <a:extLst>
                    <a:ext uri="{A12FA001-AC4F-418D-AE19-62706E023703}">
                      <ahyp:hlinkClr val="tx"/>
                    </a:ext>
                  </a:extLst>
                </a:hlinkClick>
              </a:rPr>
              <a:t>https://greaterkingstonhockey.com/</a:t>
            </a:r>
            <a:endParaRPr i="1" sz="2400">
              <a:solidFill>
                <a:srgbClr val="002060"/>
              </a:solidFill>
              <a:latin typeface="Trebuchet MS"/>
              <a:ea typeface="Trebuchet MS"/>
              <a:cs typeface="Trebuchet MS"/>
              <a:sym typeface="Trebuchet MS"/>
            </a:endParaRPr>
          </a:p>
          <a:p>
            <a:pPr indent="0" lvl="0" marL="635" marR="0" rtl="0" algn="ctr">
              <a:lnSpc>
                <a:spcPct val="100000"/>
              </a:lnSpc>
              <a:spcBef>
                <a:spcPts val="0"/>
              </a:spcBef>
              <a:spcAft>
                <a:spcPts val="0"/>
              </a:spcAft>
              <a:buNone/>
            </a:pPr>
            <a:r>
              <a:rPr i="1" lang="en-US" sz="2400">
                <a:solidFill>
                  <a:srgbClr val="002060"/>
                </a:solidFill>
                <a:latin typeface="Calibri"/>
                <a:ea typeface="Calibri"/>
                <a:cs typeface="Calibri"/>
                <a:sym typeface="Calibri"/>
              </a:rPr>
              <a:t>Heading -&gt; Risk Management</a:t>
            </a:r>
            <a:endParaRPr i="1" sz="2400">
              <a:solidFill>
                <a:srgbClr val="002060"/>
              </a:solidFill>
              <a:latin typeface="Calibri"/>
              <a:ea typeface="Calibri"/>
              <a:cs typeface="Calibri"/>
              <a:sym typeface="Calibri"/>
            </a:endParaRPr>
          </a:p>
        </p:txBody>
      </p:sp>
      <p:pic>
        <p:nvPicPr>
          <p:cNvPr id="512" name="Google Shape;512;p57"/>
          <p:cNvPicPr preferRelativeResize="0"/>
          <p:nvPr/>
        </p:nvPicPr>
        <p:blipFill rotWithShape="1">
          <a:blip r:embed="rId4">
            <a:alphaModFix/>
          </a:blip>
          <a:srcRect b="0" l="0" r="0" t="0"/>
          <a:stretch/>
        </p:blipFill>
        <p:spPr>
          <a:xfrm>
            <a:off x="1066800" y="3352800"/>
            <a:ext cx="7967311" cy="251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b="0" l="0" r="0" t="0"/>
          <a:stretch/>
        </p:blipFill>
        <p:spPr>
          <a:xfrm>
            <a:off x="0" y="2104671"/>
            <a:ext cx="12192000" cy="3431680"/>
          </a:xfrm>
          <a:prstGeom prst="rect">
            <a:avLst/>
          </a:prstGeom>
          <a:noFill/>
          <a:ln>
            <a:noFill/>
          </a:ln>
        </p:spPr>
      </p:pic>
      <p:sp>
        <p:nvSpPr>
          <p:cNvPr id="175" name="Google Shape;175;p6"/>
          <p:cNvSpPr txBox="1"/>
          <p:nvPr>
            <p:ph type="title"/>
          </p:nvPr>
        </p:nvSpPr>
        <p:spPr>
          <a:xfrm>
            <a:off x="3460627" y="3426459"/>
            <a:ext cx="5109210"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FFFFFF"/>
              </a:buClr>
              <a:buSzPts val="4000"/>
              <a:buFont typeface="Arial"/>
              <a:buNone/>
            </a:pPr>
            <a:r>
              <a:rPr lang="en-US" sz="4000">
                <a:solidFill>
                  <a:srgbClr val="FFFFFF"/>
                </a:solidFill>
                <a:latin typeface="Arial"/>
                <a:ea typeface="Arial"/>
                <a:cs typeface="Arial"/>
                <a:sym typeface="Arial"/>
              </a:rPr>
              <a:t>What is a concussion?</a:t>
            </a:r>
            <a:endParaRPr sz="4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ph type="title"/>
          </p:nvPr>
        </p:nvSpPr>
        <p:spPr>
          <a:xfrm>
            <a:off x="221957" y="251459"/>
            <a:ext cx="5950243"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What is a concussion?</a:t>
            </a:r>
            <a:endParaRPr/>
          </a:p>
        </p:txBody>
      </p:sp>
      <p:sp>
        <p:nvSpPr>
          <p:cNvPr id="181" name="Google Shape;181;p7"/>
          <p:cNvSpPr txBox="1"/>
          <p:nvPr/>
        </p:nvSpPr>
        <p:spPr>
          <a:xfrm>
            <a:off x="371815" y="1124204"/>
            <a:ext cx="6231255" cy="3570604"/>
          </a:xfrm>
          <a:prstGeom prst="rect">
            <a:avLst/>
          </a:prstGeom>
          <a:noFill/>
          <a:ln>
            <a:noFill/>
          </a:ln>
        </p:spPr>
        <p:txBody>
          <a:bodyPr anchorCtr="0" anchor="t" bIns="0" lIns="0" spcFirstLastPara="1" rIns="0" wrap="square" tIns="167625">
            <a:spAutoFit/>
          </a:bodyPr>
          <a:lstStyle/>
          <a:p>
            <a:pPr indent="-342900" lvl="0" marL="355600" marR="0" rtl="0" algn="l">
              <a:lnSpc>
                <a:spcPct val="100000"/>
              </a:lnSpc>
              <a:spcBef>
                <a:spcPts val="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An injury to the brain</a:t>
            </a:r>
            <a:endParaRPr sz="2400">
              <a:solidFill>
                <a:schemeClr val="dk1"/>
              </a:solidFill>
              <a:latin typeface="Calibri"/>
              <a:ea typeface="Calibri"/>
              <a:cs typeface="Calibri"/>
              <a:sym typeface="Calibri"/>
            </a:endParaRPr>
          </a:p>
          <a:p>
            <a:pPr indent="-342900" lvl="0" marL="355600" marR="129539" rtl="0" algn="l">
              <a:lnSpc>
                <a:spcPct val="100800"/>
              </a:lnSpc>
              <a:spcBef>
                <a:spcPts val="1205"/>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Caused by blow to head or another part of the  body</a:t>
            </a:r>
            <a:endParaRPr sz="2400">
              <a:solidFill>
                <a:schemeClr val="dk1"/>
              </a:solidFill>
              <a:latin typeface="Calibri"/>
              <a:ea typeface="Calibri"/>
              <a:cs typeface="Calibri"/>
              <a:sym typeface="Calibri"/>
            </a:endParaRPr>
          </a:p>
          <a:p>
            <a:pPr indent="-342900" lvl="0" marL="355600" marR="5080" rtl="0" algn="l">
              <a:lnSpc>
                <a:spcPct val="100800"/>
              </a:lnSpc>
              <a:spcBef>
                <a:spcPts val="120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“Traumatically induced physiological disruption  of brain function”</a:t>
            </a:r>
            <a:endParaRPr sz="2400">
              <a:solidFill>
                <a:schemeClr val="dk1"/>
              </a:solidFill>
              <a:latin typeface="Calibri"/>
              <a:ea typeface="Calibri"/>
              <a:cs typeface="Calibri"/>
              <a:sym typeface="Calibri"/>
            </a:endParaRPr>
          </a:p>
          <a:p>
            <a:pPr indent="-342900" lvl="0" marL="355600" marR="678180" rtl="0" algn="l">
              <a:lnSpc>
                <a:spcPct val="100800"/>
              </a:lnSpc>
              <a:spcBef>
                <a:spcPts val="108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Causes non-specific onset of signs and  symptoms (physical, cognitive, emotional,  sleep)</a:t>
            </a:r>
            <a:endParaRPr sz="2400">
              <a:solidFill>
                <a:schemeClr val="dk1"/>
              </a:solidFill>
              <a:latin typeface="Calibri"/>
              <a:ea typeface="Calibri"/>
              <a:cs typeface="Calibri"/>
              <a:sym typeface="Calibri"/>
            </a:endParaRPr>
          </a:p>
        </p:txBody>
      </p:sp>
      <p:pic>
        <p:nvPicPr>
          <p:cNvPr id="182" name="Google Shape;182;p7"/>
          <p:cNvPicPr preferRelativeResize="0"/>
          <p:nvPr/>
        </p:nvPicPr>
        <p:blipFill rotWithShape="1">
          <a:blip r:embed="rId3">
            <a:alphaModFix/>
          </a:blip>
          <a:srcRect b="0" l="0" r="0" t="0"/>
          <a:stretch/>
        </p:blipFill>
        <p:spPr>
          <a:xfrm>
            <a:off x="7226624" y="868705"/>
            <a:ext cx="4800678" cy="40802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nvSpPr>
        <p:spPr>
          <a:xfrm>
            <a:off x="395851" y="1371091"/>
            <a:ext cx="10503535" cy="3186430"/>
          </a:xfrm>
          <a:prstGeom prst="rect">
            <a:avLst/>
          </a:prstGeom>
          <a:noFill/>
          <a:ln>
            <a:noFill/>
          </a:ln>
        </p:spPr>
        <p:txBody>
          <a:bodyPr anchorCtr="0" anchor="t" bIns="0" lIns="0" spcFirstLastPara="1" rIns="0" wrap="square" tIns="9525">
            <a:spAutoFit/>
          </a:bodyPr>
          <a:lstStyle/>
          <a:p>
            <a:pPr indent="-174625" lvl="0" marL="187325" marR="5080" rtl="0" algn="l">
              <a:lnSpc>
                <a:spcPct val="100800"/>
              </a:lnSpc>
              <a:spcBef>
                <a:spcPts val="0"/>
              </a:spcBef>
              <a:spcAft>
                <a:spcPts val="0"/>
              </a:spcAft>
              <a:buClr>
                <a:schemeClr val="dk1"/>
              </a:buClr>
              <a:buSzPts val="1800"/>
              <a:buFont typeface="Arial"/>
              <a:buChar char="•"/>
            </a:pPr>
            <a:r>
              <a:rPr b="1" lang="en-US" sz="2400">
                <a:solidFill>
                  <a:schemeClr val="dk1"/>
                </a:solidFill>
                <a:latin typeface="Calibri"/>
                <a:ea typeface="Calibri"/>
                <a:cs typeface="Calibri"/>
                <a:sym typeface="Calibri"/>
              </a:rPr>
              <a:t>Every injury is different - </a:t>
            </a:r>
            <a:r>
              <a:rPr lang="en-US" sz="2400">
                <a:solidFill>
                  <a:schemeClr val="dk1"/>
                </a:solidFill>
                <a:latin typeface="Calibri"/>
                <a:ea typeface="Calibri"/>
                <a:cs typeface="Calibri"/>
                <a:sym typeface="Calibri"/>
              </a:rPr>
              <a:t>A person's experience with concussion and their recovery  are individual and different with each injury.</a:t>
            </a:r>
            <a:endParaRPr sz="2400">
              <a:solidFill>
                <a:schemeClr val="dk1"/>
              </a:solidFill>
              <a:latin typeface="Calibri"/>
              <a:ea typeface="Calibri"/>
              <a:cs typeface="Calibri"/>
              <a:sym typeface="Calibri"/>
            </a:endParaRPr>
          </a:p>
          <a:p>
            <a:pPr indent="-174625" lvl="0" marL="187325" marR="546100" rtl="0" algn="l">
              <a:lnSpc>
                <a:spcPct val="115833"/>
              </a:lnSpc>
              <a:spcBef>
                <a:spcPts val="140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Symptoms may take up to </a:t>
            </a:r>
            <a:r>
              <a:rPr b="1" lang="en-US" sz="2400">
                <a:solidFill>
                  <a:schemeClr val="dk1"/>
                </a:solidFill>
                <a:latin typeface="Calibri"/>
                <a:ea typeface="Calibri"/>
                <a:cs typeface="Calibri"/>
                <a:sym typeface="Calibri"/>
              </a:rPr>
              <a:t>24-48 hours </a:t>
            </a:r>
            <a:r>
              <a:rPr lang="en-US" sz="2400">
                <a:solidFill>
                  <a:schemeClr val="dk1"/>
                </a:solidFill>
                <a:latin typeface="Calibri"/>
                <a:ea typeface="Calibri"/>
                <a:cs typeface="Calibri"/>
                <a:sym typeface="Calibri"/>
              </a:rPr>
              <a:t>to appear - some children/youth do not  recognize symptoms until at school the following day</a:t>
            </a:r>
            <a:endParaRPr sz="2400">
              <a:solidFill>
                <a:schemeClr val="dk1"/>
              </a:solidFill>
              <a:latin typeface="Calibri"/>
              <a:ea typeface="Calibri"/>
              <a:cs typeface="Calibri"/>
              <a:sym typeface="Calibri"/>
            </a:endParaRPr>
          </a:p>
          <a:p>
            <a:pPr indent="-174625" lvl="0" marL="187325" marR="0" rtl="0" algn="l">
              <a:lnSpc>
                <a:spcPct val="100000"/>
              </a:lnSpc>
              <a:spcBef>
                <a:spcPts val="115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Only need </a:t>
            </a:r>
            <a:r>
              <a:rPr b="1" lang="en-US" sz="2400">
                <a:solidFill>
                  <a:schemeClr val="dk1"/>
                </a:solidFill>
                <a:latin typeface="Calibri"/>
                <a:ea typeface="Calibri"/>
                <a:cs typeface="Calibri"/>
                <a:sym typeface="Calibri"/>
              </a:rPr>
              <a:t>1 symptom </a:t>
            </a:r>
            <a:r>
              <a:rPr lang="en-US" sz="2400">
                <a:solidFill>
                  <a:schemeClr val="dk1"/>
                </a:solidFill>
                <a:latin typeface="Calibri"/>
                <a:ea typeface="Calibri"/>
                <a:cs typeface="Calibri"/>
                <a:sym typeface="Calibri"/>
              </a:rPr>
              <a:t>to treat as a suspected concussion</a:t>
            </a:r>
            <a:endParaRPr sz="2400">
              <a:solidFill>
                <a:schemeClr val="dk1"/>
              </a:solidFill>
              <a:latin typeface="Calibri"/>
              <a:ea typeface="Calibri"/>
              <a:cs typeface="Calibri"/>
              <a:sym typeface="Calibri"/>
            </a:endParaRPr>
          </a:p>
          <a:p>
            <a:pPr indent="-174625" lvl="0" marL="187325" marR="0" rtl="0" algn="l">
              <a:lnSpc>
                <a:spcPct val="100000"/>
              </a:lnSpc>
              <a:spcBef>
                <a:spcPts val="1130"/>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Concussions cannot be seen on a CT scan or MRI</a:t>
            </a:r>
            <a:endParaRPr sz="2400">
              <a:solidFill>
                <a:schemeClr val="dk1"/>
              </a:solidFill>
              <a:latin typeface="Calibri"/>
              <a:ea typeface="Calibri"/>
              <a:cs typeface="Calibri"/>
              <a:sym typeface="Calibri"/>
            </a:endParaRPr>
          </a:p>
          <a:p>
            <a:pPr indent="-174625" lvl="0" marL="187325" marR="0" rtl="0" algn="l">
              <a:lnSpc>
                <a:spcPct val="100000"/>
              </a:lnSpc>
              <a:spcBef>
                <a:spcPts val="1225"/>
              </a:spcBef>
              <a:spcAft>
                <a:spcPts val="0"/>
              </a:spcAft>
              <a:buClr>
                <a:schemeClr val="dk1"/>
              </a:buClr>
              <a:buSzPts val="1800"/>
              <a:buFont typeface="Arial"/>
              <a:buChar char="•"/>
            </a:pPr>
            <a:r>
              <a:rPr lang="en-US" sz="2400">
                <a:solidFill>
                  <a:schemeClr val="dk1"/>
                </a:solidFill>
                <a:latin typeface="Calibri"/>
                <a:ea typeface="Calibri"/>
                <a:cs typeface="Calibri"/>
                <a:sym typeface="Calibri"/>
              </a:rPr>
              <a:t>There is currently no biomarker test (i.e. blood test) which can identify concussions</a:t>
            </a:r>
            <a:endParaRPr sz="2400">
              <a:solidFill>
                <a:schemeClr val="dk1"/>
              </a:solidFill>
              <a:latin typeface="Calibri"/>
              <a:ea typeface="Calibri"/>
              <a:cs typeface="Calibri"/>
              <a:sym typeface="Calibri"/>
            </a:endParaRPr>
          </a:p>
        </p:txBody>
      </p:sp>
      <p:sp>
        <p:nvSpPr>
          <p:cNvPr id="188" name="Google Shape;188;p8"/>
          <p:cNvSpPr txBox="1"/>
          <p:nvPr>
            <p:ph type="title"/>
          </p:nvPr>
        </p:nvSpPr>
        <p:spPr>
          <a:xfrm>
            <a:off x="221957" y="251459"/>
            <a:ext cx="6331243"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What is a concussion?</a:t>
            </a:r>
            <a:endParaRPr/>
          </a:p>
        </p:txBody>
      </p:sp>
      <p:sp>
        <p:nvSpPr>
          <p:cNvPr id="189" name="Google Shape;189;p8"/>
          <p:cNvSpPr txBox="1"/>
          <p:nvPr/>
        </p:nvSpPr>
        <p:spPr>
          <a:xfrm>
            <a:off x="7636716" y="5609844"/>
            <a:ext cx="447611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0077D4"/>
                </a:solidFill>
                <a:latin typeface="Verdana"/>
                <a:ea typeface="Verdana"/>
                <a:cs typeface="Verdana"/>
                <a:sym typeface="Verdana"/>
              </a:rPr>
              <a:t>Canadian Guideline for Concussion in Sport, 2017</a:t>
            </a:r>
            <a:endParaRPr sz="1400">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170212" y="278891"/>
            <a:ext cx="9202388"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1DB836"/>
              </a:buClr>
              <a:buSzPts val="3600"/>
              <a:buFont typeface="Arial"/>
              <a:buNone/>
            </a:pPr>
            <a:r>
              <a:rPr lang="en-US">
                <a:solidFill>
                  <a:srgbClr val="1DB836"/>
                </a:solidFill>
                <a:latin typeface="Arial"/>
                <a:ea typeface="Arial"/>
                <a:cs typeface="Arial"/>
                <a:sym typeface="Arial"/>
              </a:rPr>
              <a:t>Concussion signs and symptoms</a:t>
            </a:r>
            <a:endParaRPr/>
          </a:p>
        </p:txBody>
      </p:sp>
      <p:sp>
        <p:nvSpPr>
          <p:cNvPr id="195" name="Google Shape;195;p9"/>
          <p:cNvSpPr txBox="1"/>
          <p:nvPr/>
        </p:nvSpPr>
        <p:spPr>
          <a:xfrm>
            <a:off x="381363" y="1072388"/>
            <a:ext cx="401383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u="sng">
                <a:solidFill>
                  <a:schemeClr val="dk1"/>
                </a:solidFill>
                <a:latin typeface="Calibri"/>
                <a:ea typeface="Calibri"/>
                <a:cs typeface="Calibri"/>
                <a:sym typeface="Calibri"/>
              </a:rPr>
              <a:t>Physical</a:t>
            </a:r>
            <a:r>
              <a:rPr b="1" lang="en-US" sz="2400">
                <a:solidFill>
                  <a:schemeClr val="dk1"/>
                </a:solidFill>
                <a:latin typeface="Calibri"/>
                <a:ea typeface="Calibri"/>
                <a:cs typeface="Calibri"/>
                <a:sym typeface="Calibri"/>
              </a:rPr>
              <a:t> Concussion Symptoms:</a:t>
            </a:r>
            <a:endParaRPr sz="2400">
              <a:solidFill>
                <a:schemeClr val="dk1"/>
              </a:solidFill>
              <a:latin typeface="Calibri"/>
              <a:ea typeface="Calibri"/>
              <a:cs typeface="Calibri"/>
              <a:sym typeface="Calibri"/>
            </a:endParaRPr>
          </a:p>
        </p:txBody>
      </p:sp>
      <p:sp>
        <p:nvSpPr>
          <p:cNvPr id="196" name="Google Shape;196;p9"/>
          <p:cNvSpPr txBox="1"/>
          <p:nvPr/>
        </p:nvSpPr>
        <p:spPr>
          <a:xfrm>
            <a:off x="838564" y="1493012"/>
            <a:ext cx="132715" cy="2232660"/>
          </a:xfrm>
          <a:prstGeom prst="rect">
            <a:avLst/>
          </a:prstGeom>
          <a:noFill/>
          <a:ln>
            <a:noFill/>
          </a:ln>
        </p:spPr>
        <p:txBody>
          <a:bodyPr anchorCtr="0" anchor="t" bIns="0" lIns="0" spcFirstLastPara="1" rIns="0" wrap="square" tIns="88900">
            <a:spAutoFit/>
          </a:bodyPr>
          <a:lstStyle/>
          <a:p>
            <a:pPr indent="0" lvl="0" marL="12700" marR="0" rtl="0" algn="l">
              <a:lnSpc>
                <a:spcPct val="100000"/>
              </a:lnSpc>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0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2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625"/>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2700" marR="0" rtl="0" algn="l">
              <a:lnSpc>
                <a:spcPct val="100000"/>
              </a:lnSpc>
              <a:spcBef>
                <a:spcPts val="53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197" name="Google Shape;197;p9"/>
          <p:cNvSpPr txBox="1"/>
          <p:nvPr/>
        </p:nvSpPr>
        <p:spPr>
          <a:xfrm>
            <a:off x="1181464" y="1502155"/>
            <a:ext cx="2183130" cy="2235200"/>
          </a:xfrm>
          <a:prstGeom prst="rect">
            <a:avLst/>
          </a:prstGeom>
          <a:noFill/>
          <a:ln>
            <a:noFill/>
          </a:ln>
        </p:spPr>
        <p:txBody>
          <a:bodyPr anchorCtr="0" anchor="t" bIns="0" lIns="0" spcFirstLastPara="1" rIns="0" wrap="square" tIns="13325">
            <a:spAutoFit/>
          </a:bodyPr>
          <a:lstStyle/>
          <a:p>
            <a:pPr indent="0" lvl="0" marL="12700" marR="5080" rtl="0" algn="l">
              <a:lnSpc>
                <a:spcPct val="121400"/>
              </a:lnSpc>
              <a:spcBef>
                <a:spcPts val="0"/>
              </a:spcBef>
              <a:spcAft>
                <a:spcPts val="0"/>
              </a:spcAft>
              <a:buNone/>
            </a:pPr>
            <a:r>
              <a:rPr lang="en-US" sz="2400">
                <a:solidFill>
                  <a:schemeClr val="dk1"/>
                </a:solidFill>
                <a:latin typeface="Calibri"/>
                <a:ea typeface="Calibri"/>
                <a:cs typeface="Calibri"/>
                <a:sym typeface="Calibri"/>
              </a:rPr>
              <a:t>Headache  Sensitive to light  Sensitive to noise  Dizziness</a:t>
            </a:r>
            <a:endParaRPr sz="2400">
              <a:solidFill>
                <a:schemeClr val="dk1"/>
              </a:solidFill>
              <a:latin typeface="Calibri"/>
              <a:ea typeface="Calibri"/>
              <a:cs typeface="Calibri"/>
              <a:sym typeface="Calibri"/>
            </a:endParaRPr>
          </a:p>
          <a:p>
            <a:pPr indent="0" lvl="0" marL="12700" marR="0" rtl="0" algn="l">
              <a:lnSpc>
                <a:spcPct val="100000"/>
              </a:lnSpc>
              <a:spcBef>
                <a:spcPts val="530"/>
              </a:spcBef>
              <a:spcAft>
                <a:spcPts val="0"/>
              </a:spcAft>
              <a:buNone/>
            </a:pPr>
            <a:r>
              <a:rPr lang="en-US" sz="2400">
                <a:solidFill>
                  <a:schemeClr val="dk1"/>
                </a:solidFill>
                <a:latin typeface="Calibri"/>
                <a:ea typeface="Calibri"/>
                <a:cs typeface="Calibri"/>
                <a:sym typeface="Calibri"/>
              </a:rPr>
              <a:t>Nausea</a:t>
            </a:r>
            <a:endParaRPr sz="2400">
              <a:solidFill>
                <a:schemeClr val="dk1"/>
              </a:solidFill>
              <a:latin typeface="Calibri"/>
              <a:ea typeface="Calibri"/>
              <a:cs typeface="Calibri"/>
              <a:sym typeface="Calibri"/>
            </a:endParaRPr>
          </a:p>
        </p:txBody>
      </p:sp>
      <p:sp>
        <p:nvSpPr>
          <p:cNvPr id="198" name="Google Shape;198;p9"/>
          <p:cNvSpPr txBox="1"/>
          <p:nvPr/>
        </p:nvSpPr>
        <p:spPr>
          <a:xfrm>
            <a:off x="381363" y="4160011"/>
            <a:ext cx="5041900" cy="14827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Examples of signs:</a:t>
            </a:r>
            <a:endParaRPr sz="240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Slow to get up after direct/indirect hit</a:t>
            </a:r>
            <a:endParaRPr sz="2400">
              <a:solidFill>
                <a:schemeClr val="dk1"/>
              </a:solidFill>
              <a:latin typeface="Calibri"/>
              <a:ea typeface="Calibri"/>
              <a:cs typeface="Calibri"/>
              <a:sym typeface="Calibri"/>
            </a:endParaRPr>
          </a:p>
          <a:p>
            <a:pPr indent="-342900" lvl="0" marL="355600" marR="0" rtl="0" algn="l">
              <a:lnSpc>
                <a:spcPct val="118541"/>
              </a:lnSpc>
              <a:spcBef>
                <a:spcPts val="2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Balance/walking difficulties</a:t>
            </a:r>
            <a:endParaRPr sz="2400">
              <a:solidFill>
                <a:schemeClr val="dk1"/>
              </a:solidFill>
              <a:latin typeface="Calibri"/>
              <a:ea typeface="Calibri"/>
              <a:cs typeface="Calibri"/>
              <a:sym typeface="Calibri"/>
            </a:endParaRPr>
          </a:p>
          <a:p>
            <a:pPr indent="-342900" lvl="0" marL="355600" marR="0" rtl="0" algn="l">
              <a:lnSpc>
                <a:spcPct val="118541"/>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Uncoordinated/slow movements</a:t>
            </a:r>
            <a:endParaRPr sz="2400">
              <a:solidFill>
                <a:schemeClr val="dk1"/>
              </a:solidFill>
              <a:latin typeface="Calibri"/>
              <a:ea typeface="Calibri"/>
              <a:cs typeface="Calibri"/>
              <a:sym typeface="Calibri"/>
            </a:endParaRPr>
          </a:p>
        </p:txBody>
      </p:sp>
      <p:pic>
        <p:nvPicPr>
          <p:cNvPr id="199" name="Google Shape;199;p9"/>
          <p:cNvPicPr preferRelativeResize="0"/>
          <p:nvPr/>
        </p:nvPicPr>
        <p:blipFill rotWithShape="1">
          <a:blip r:embed="rId3">
            <a:alphaModFix/>
          </a:blip>
          <a:srcRect b="0" l="0" r="0" t="0"/>
          <a:stretch/>
        </p:blipFill>
        <p:spPr>
          <a:xfrm>
            <a:off x="8861289" y="4821103"/>
            <a:ext cx="2810827" cy="9173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2023-07-24T13:14:51Z</dcterms:created>
  <dc:creator>Administrator IOEI 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2022-10-18T00:00:00Z</vt:filetime>
  </property>
  <property fmtid="{D5CDD505-2E9C-101B-9397-08002B2CF9AE}" pid="3" name="LastSaved">
    <vt:filetime>2023-07-24T00:00:00Z</vt:filetime>
  </property>
</Properties>
</file>